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3" r:id="rId17"/>
    <p:sldId id="274" r:id="rId18"/>
    <p:sldId id="275" r:id="rId19"/>
    <p:sldId id="276" r:id="rId20"/>
    <p:sldId id="277" r:id="rId21"/>
    <p:sldId id="278" r:id="rId2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11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74EA7"/>
                </a:solidFill>
              </a:rPr>
              <a:t>ADA1 and SCID Disease </a:t>
            </a:r>
            <a:endParaRPr>
              <a:solidFill>
                <a:srgbClr val="674EA7"/>
              </a:solidFill>
            </a:endParaRP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8E7CC3"/>
                </a:solidFill>
              </a:rPr>
              <a:t> Emanuel Perez</a:t>
            </a:r>
            <a:endParaRPr>
              <a:solidFill>
                <a:srgbClr val="8E7CC3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/>
        </p:nvSpPr>
        <p:spPr>
          <a:xfrm>
            <a:off x="1763625" y="837675"/>
            <a:ext cx="14256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Humans</a:t>
            </a:r>
            <a:r>
              <a:rPr lang="en"/>
              <a:t> </a:t>
            </a:r>
            <a:endParaRPr/>
          </a:p>
        </p:txBody>
      </p:sp>
      <p:sp>
        <p:nvSpPr>
          <p:cNvPr id="165" name="Shape 165"/>
          <p:cNvSpPr txBox="1"/>
          <p:nvPr/>
        </p:nvSpPr>
        <p:spPr>
          <a:xfrm>
            <a:off x="6405400" y="874400"/>
            <a:ext cx="11463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Mice</a:t>
            </a:r>
            <a:endParaRPr sz="2400" b="1"/>
          </a:p>
        </p:txBody>
      </p:sp>
      <p:sp>
        <p:nvSpPr>
          <p:cNvPr id="166" name="Shape 166"/>
          <p:cNvSpPr txBox="1"/>
          <p:nvPr/>
        </p:nvSpPr>
        <p:spPr>
          <a:xfrm>
            <a:off x="67800" y="95550"/>
            <a:ext cx="9008400" cy="6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38761D"/>
                </a:solidFill>
              </a:rPr>
              <a:t>What do human and mice protein interactions compare?</a:t>
            </a:r>
            <a:endParaRPr sz="3000" b="1">
              <a:solidFill>
                <a:srgbClr val="38761D"/>
              </a:solidFill>
            </a:endParaRPr>
          </a:p>
        </p:txBody>
      </p:sp>
      <p:pic>
        <p:nvPicPr>
          <p:cNvPr id="167" name="Shape 167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2024" y="1160813"/>
            <a:ext cx="5156898" cy="3998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Shape 168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1347" y="1444400"/>
            <a:ext cx="5666805" cy="3431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Shape 17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76612"/>
            <a:ext cx="6060150" cy="2208213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311700" y="1522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rgbClr val="7030A0"/>
                </a:solidFill>
              </a:rPr>
              <a:t>What is the primary goal?</a:t>
            </a:r>
            <a:endParaRPr sz="4000" b="1" dirty="0">
              <a:solidFill>
                <a:srgbClr val="7030A0"/>
              </a:solidFill>
            </a:endParaRPr>
          </a:p>
        </p:txBody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235325" y="86355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dirty="0">
                <a:solidFill>
                  <a:srgbClr val="980000"/>
                </a:solidFill>
              </a:rPr>
              <a:t>To investigate and further understand how the ADA mutation is linked to pulmonary dysfunction</a:t>
            </a:r>
            <a:endParaRPr sz="2400" dirty="0">
              <a:solidFill>
                <a:srgbClr val="980000"/>
              </a:solidFill>
            </a:endParaRPr>
          </a:p>
        </p:txBody>
      </p:sp>
      <p:pic>
        <p:nvPicPr>
          <p:cNvPr id="176" name="Shape 176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79850" y="3233775"/>
            <a:ext cx="3552451" cy="175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-1131600" y="331000"/>
            <a:ext cx="1140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351C75"/>
                </a:solidFill>
              </a:rPr>
              <a:t>What is the mice mutant phenotype?</a:t>
            </a:r>
            <a:endParaRPr sz="3600" b="1">
              <a:solidFill>
                <a:srgbClr val="351C75"/>
              </a:solidFill>
            </a:endParaRPr>
          </a:p>
        </p:txBody>
      </p:sp>
      <p:pic>
        <p:nvPicPr>
          <p:cNvPr id="182" name="Shape 182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0663" y="1355900"/>
            <a:ext cx="7202675" cy="2737249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Shape 183"/>
          <p:cNvSpPr txBox="1"/>
          <p:nvPr/>
        </p:nvSpPr>
        <p:spPr>
          <a:xfrm>
            <a:off x="506100" y="4150450"/>
            <a:ext cx="8301000" cy="6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45720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674EA7"/>
                </a:solidFill>
              </a:rPr>
              <a:t>Wild-Type Mice					ADA mutant mice</a:t>
            </a:r>
            <a:endParaRPr sz="2400" b="1">
              <a:solidFill>
                <a:srgbClr val="674EA7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Shape 195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6175" y="1533850"/>
            <a:ext cx="6171650" cy="354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xfrm>
            <a:off x="311700" y="758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351C75"/>
                </a:solidFill>
              </a:rPr>
              <a:t>Aim 1:</a:t>
            </a:r>
            <a:r>
              <a:rPr lang="en" sz="3000">
                <a:solidFill>
                  <a:srgbClr val="351C75"/>
                </a:solidFill>
              </a:rPr>
              <a:t> </a:t>
            </a:r>
            <a:r>
              <a:rPr lang="en" sz="3000">
                <a:solidFill>
                  <a:srgbClr val="351C75"/>
                </a:solidFill>
                <a:highlight>
                  <a:srgbClr val="FFFFFF"/>
                </a:highlight>
              </a:rPr>
              <a:t>Determine conserved protein domain or amino acid sequences in ADA1 necessary for pulmonary airway function.</a:t>
            </a:r>
            <a:endParaRPr sz="3000">
              <a:solidFill>
                <a:srgbClr val="351C75"/>
              </a:solidFill>
              <a:highlight>
                <a:srgbClr val="FFFFFF"/>
              </a:highlight>
            </a:endParaRP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351C75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502700" y="2031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 b="1">
                <a:solidFill>
                  <a:srgbClr val="351C75"/>
                </a:solidFill>
              </a:rPr>
              <a:t>Aim 1:</a:t>
            </a:r>
            <a:r>
              <a:rPr lang="en" sz="3000">
                <a:solidFill>
                  <a:srgbClr val="351C75"/>
                </a:solidFill>
              </a:rPr>
              <a:t> </a:t>
            </a:r>
            <a:r>
              <a:rPr lang="en" sz="3000">
                <a:solidFill>
                  <a:srgbClr val="351C75"/>
                </a:solidFill>
                <a:highlight>
                  <a:srgbClr val="FFFFFF"/>
                </a:highlight>
              </a:rPr>
              <a:t>Determine conserved protein domain or amino acid sequences in ADA1 necessary for pulmonary airway function.</a:t>
            </a:r>
            <a:endParaRPr sz="3000">
              <a:solidFill>
                <a:srgbClr val="351C75"/>
              </a:solidFill>
              <a:highlight>
                <a:srgbClr val="FFFFFF"/>
              </a:highlight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>
              <a:solidFill>
                <a:srgbClr val="351C75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2" name="Shape 202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815"/>
          <a:stretch/>
        </p:blipFill>
        <p:spPr>
          <a:xfrm>
            <a:off x="1175575" y="1195575"/>
            <a:ext cx="6792844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311700" y="2795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351C75"/>
                </a:solidFill>
              </a:rPr>
              <a:t>Aim 1:</a:t>
            </a:r>
            <a:r>
              <a:rPr lang="en" sz="3000">
                <a:solidFill>
                  <a:srgbClr val="351C75"/>
                </a:solidFill>
              </a:rPr>
              <a:t> </a:t>
            </a:r>
            <a:r>
              <a:rPr lang="en" sz="3000">
                <a:solidFill>
                  <a:srgbClr val="351C75"/>
                </a:solidFill>
                <a:highlight>
                  <a:srgbClr val="FFFFFF"/>
                </a:highlight>
              </a:rPr>
              <a:t>Determine conserved protein domain or amino acid sequences in ADA1 necessary for pulmonary airway function.</a:t>
            </a:r>
            <a:endParaRPr sz="3000">
              <a:solidFill>
                <a:srgbClr val="351C75"/>
              </a:solidFill>
              <a:highlight>
                <a:srgbClr val="FFFFFF"/>
              </a:highlight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351C75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8" name="Shape 208"/>
          <p:cNvPicPr preferRelativeResize="0"/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925" y="2240750"/>
            <a:ext cx="5261100" cy="219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Shape 209"/>
          <p:cNvSpPr/>
          <p:nvPr/>
        </p:nvSpPr>
        <p:spPr>
          <a:xfrm>
            <a:off x="3679375" y="1950150"/>
            <a:ext cx="1655100" cy="2775600"/>
          </a:xfrm>
          <a:prstGeom prst="rect">
            <a:avLst/>
          </a:prstGeom>
          <a:noFill/>
          <a:ln w="28575" cap="flat" cmpd="sng">
            <a:solidFill>
              <a:srgbClr val="351C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623400" y="2540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351C75"/>
                </a:solidFill>
              </a:rPr>
              <a:t>Aim 2: </a:t>
            </a:r>
            <a:r>
              <a:rPr lang="en" sz="3000">
                <a:solidFill>
                  <a:srgbClr val="351C75"/>
                </a:solidFill>
              </a:rPr>
              <a:t>i</a:t>
            </a:r>
            <a:r>
              <a:rPr lang="en" sz="3000">
                <a:highlight>
                  <a:srgbClr val="FFFFFF"/>
                </a:highlight>
              </a:rPr>
              <a:t>dentify small molecules that rescue pulmonary defects observed in ADA1 mutant mice</a:t>
            </a:r>
            <a:endParaRPr sz="3000">
              <a:highlight>
                <a:srgbClr val="FFFFFF"/>
              </a:highlight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351C75"/>
              </a:solidFill>
              <a:highlight>
                <a:srgbClr val="FFFFFF"/>
              </a:highlight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highlight>
                  <a:srgbClr val="FFFFFF"/>
                </a:highlight>
              </a:rPr>
              <a:t>I</a:t>
            </a:r>
            <a:endParaRPr sz="3000">
              <a:solidFill>
                <a:srgbClr val="351C75"/>
              </a:solidFill>
              <a:highlight>
                <a:srgbClr val="FFFFFF"/>
              </a:highlight>
            </a:endParaRPr>
          </a:p>
        </p:txBody>
      </p:sp>
      <p:pic>
        <p:nvPicPr>
          <p:cNvPr id="222" name="Shape 222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25364" y="1343675"/>
            <a:ext cx="5316675" cy="372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Shape 2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81325" y="1420050"/>
            <a:ext cx="1057100" cy="110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Shape 2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81325" y="2654625"/>
            <a:ext cx="1057100" cy="110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Shape 2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81325" y="3889200"/>
            <a:ext cx="1057100" cy="110035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Shape 226"/>
          <p:cNvSpPr/>
          <p:nvPr/>
        </p:nvSpPr>
        <p:spPr>
          <a:xfrm>
            <a:off x="5563625" y="1935175"/>
            <a:ext cx="407400" cy="483900"/>
          </a:xfrm>
          <a:prstGeom prst="mathPlus">
            <a:avLst>
              <a:gd name="adj1" fmla="val 23520"/>
            </a:avLst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Shape 227"/>
          <p:cNvSpPr/>
          <p:nvPr/>
        </p:nvSpPr>
        <p:spPr>
          <a:xfrm>
            <a:off x="5690975" y="3271075"/>
            <a:ext cx="407400" cy="483900"/>
          </a:xfrm>
          <a:prstGeom prst="mathMultiply">
            <a:avLst>
              <a:gd name="adj1" fmla="val 2352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Shape 228"/>
          <p:cNvSpPr/>
          <p:nvPr/>
        </p:nvSpPr>
        <p:spPr>
          <a:xfrm>
            <a:off x="6569425" y="1420050"/>
            <a:ext cx="789300" cy="178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Shape 229"/>
          <p:cNvSpPr/>
          <p:nvPr/>
        </p:nvSpPr>
        <p:spPr>
          <a:xfrm>
            <a:off x="6569425" y="2718275"/>
            <a:ext cx="789300" cy="178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Shape 230"/>
          <p:cNvSpPr/>
          <p:nvPr/>
        </p:nvSpPr>
        <p:spPr>
          <a:xfrm>
            <a:off x="6569425" y="3952850"/>
            <a:ext cx="789300" cy="235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Shape 231"/>
          <p:cNvSpPr/>
          <p:nvPr/>
        </p:nvSpPr>
        <p:spPr>
          <a:xfrm>
            <a:off x="6569425" y="2657650"/>
            <a:ext cx="789300" cy="235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Shape 232"/>
          <p:cNvSpPr/>
          <p:nvPr/>
        </p:nvSpPr>
        <p:spPr>
          <a:xfrm>
            <a:off x="6569425" y="1362450"/>
            <a:ext cx="865800" cy="235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Shape 233"/>
          <p:cNvSpPr/>
          <p:nvPr/>
        </p:nvSpPr>
        <p:spPr>
          <a:xfrm>
            <a:off x="6569425" y="2689475"/>
            <a:ext cx="865800" cy="235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xfrm>
            <a:off x="623400" y="2540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351C75"/>
                </a:solidFill>
              </a:rPr>
              <a:t>Aim 2: </a:t>
            </a:r>
            <a:r>
              <a:rPr lang="en" sz="3000">
                <a:solidFill>
                  <a:srgbClr val="351C75"/>
                </a:solidFill>
              </a:rPr>
              <a:t>i</a:t>
            </a:r>
            <a:r>
              <a:rPr lang="en" sz="3000">
                <a:highlight>
                  <a:srgbClr val="FFFFFF"/>
                </a:highlight>
              </a:rPr>
              <a:t>dentify small molecules that rescue pulmonary defects observed in ADA1 mutant mice</a:t>
            </a:r>
            <a:endParaRPr sz="3000">
              <a:highlight>
                <a:srgbClr val="FFFFFF"/>
              </a:highlight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351C75"/>
              </a:solidFill>
              <a:highlight>
                <a:srgbClr val="FFFFFF"/>
              </a:highlight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highlight>
                  <a:srgbClr val="FFFFFF"/>
                </a:highlight>
              </a:rPr>
              <a:t>I</a:t>
            </a:r>
            <a:endParaRPr sz="3000">
              <a:solidFill>
                <a:srgbClr val="351C75"/>
              </a:solidFill>
              <a:highlight>
                <a:srgbClr val="FFFFFF"/>
              </a:highlight>
            </a:endParaRPr>
          </a:p>
        </p:txBody>
      </p:sp>
      <p:sp>
        <p:nvSpPr>
          <p:cNvPr id="239" name="Shape 239"/>
          <p:cNvSpPr/>
          <p:nvPr/>
        </p:nvSpPr>
        <p:spPr>
          <a:xfrm>
            <a:off x="6569425" y="1420050"/>
            <a:ext cx="789300" cy="178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Shape 240"/>
          <p:cNvSpPr/>
          <p:nvPr/>
        </p:nvSpPr>
        <p:spPr>
          <a:xfrm>
            <a:off x="6569425" y="2718275"/>
            <a:ext cx="789300" cy="178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Shape 241"/>
          <p:cNvSpPr/>
          <p:nvPr/>
        </p:nvSpPr>
        <p:spPr>
          <a:xfrm>
            <a:off x="6569425" y="3952850"/>
            <a:ext cx="789300" cy="235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Shape 242"/>
          <p:cNvSpPr/>
          <p:nvPr/>
        </p:nvSpPr>
        <p:spPr>
          <a:xfrm>
            <a:off x="6569425" y="2657650"/>
            <a:ext cx="789300" cy="235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Shape 243"/>
          <p:cNvSpPr/>
          <p:nvPr/>
        </p:nvSpPr>
        <p:spPr>
          <a:xfrm>
            <a:off x="6569425" y="1362450"/>
            <a:ext cx="865800" cy="235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Shape 244"/>
          <p:cNvSpPr/>
          <p:nvPr/>
        </p:nvSpPr>
        <p:spPr>
          <a:xfrm>
            <a:off x="6569425" y="2689475"/>
            <a:ext cx="865800" cy="235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5" name="Shape 24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50675" y="1362450"/>
            <a:ext cx="4077775" cy="365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Shape 246"/>
          <p:cNvPicPr preferRelativeResize="0"/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950" y="1598250"/>
            <a:ext cx="2894300" cy="333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title"/>
          </p:nvPr>
        </p:nvSpPr>
        <p:spPr>
          <a:xfrm>
            <a:off x="311700" y="885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351C75"/>
                </a:solidFill>
              </a:rPr>
              <a:t>Aim 3: </a:t>
            </a:r>
            <a:r>
              <a:rPr lang="en" sz="3000">
                <a:solidFill>
                  <a:srgbClr val="351C75"/>
                </a:solidFill>
                <a:highlight>
                  <a:srgbClr val="FFFFFF"/>
                </a:highlight>
              </a:rPr>
              <a:t>Identify novel protein interactions with adenosine receptors in lung cells important for lung function regulation.</a:t>
            </a:r>
            <a:endParaRPr sz="3000">
              <a:solidFill>
                <a:srgbClr val="351C75"/>
              </a:solidFill>
              <a:highlight>
                <a:srgbClr val="FFFFFF"/>
              </a:highlight>
            </a:endParaRP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351C75"/>
              </a:solidFill>
            </a:endParaRPr>
          </a:p>
        </p:txBody>
      </p:sp>
      <p:pic>
        <p:nvPicPr>
          <p:cNvPr id="252" name="Shape 25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20163" y="1642375"/>
            <a:ext cx="5703676" cy="329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Shape 2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2418" y="987287"/>
            <a:ext cx="5592418" cy="3675163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Shape 259"/>
          <p:cNvSpPr txBox="1"/>
          <p:nvPr/>
        </p:nvSpPr>
        <p:spPr>
          <a:xfrm>
            <a:off x="1675309" y="180109"/>
            <a:ext cx="70659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>
                <a:solidFill>
                  <a:srgbClr val="FFFFFF"/>
                </a:solidFill>
              </a:rPr>
              <a:t>Future Directions</a:t>
            </a:r>
            <a:endParaRPr sz="60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-636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674EA7"/>
                </a:solidFill>
              </a:rPr>
              <a:t>What are the symptoms of SCID?</a:t>
            </a:r>
            <a:endParaRPr sz="3600" b="1">
              <a:solidFill>
                <a:srgbClr val="674EA7"/>
              </a:solidFill>
            </a:endParaRPr>
          </a:p>
        </p:txBody>
      </p:sp>
      <p:pic>
        <p:nvPicPr>
          <p:cNvPr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4100" y="694300"/>
            <a:ext cx="6175799" cy="430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rgbClr val="351C75"/>
                </a:solidFill>
              </a:rPr>
              <a:t>Conclusions</a:t>
            </a:r>
            <a:endParaRPr sz="6000" dirty="0">
              <a:solidFill>
                <a:srgbClr val="351C75"/>
              </a:solidFill>
            </a:endParaRPr>
          </a:p>
        </p:txBody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311700" y="979293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351C75"/>
                </a:solidFill>
              </a:rPr>
              <a:t>ADA is involved heavily in the immune system as well as lung, and metabolisms development</a:t>
            </a:r>
            <a:endParaRPr sz="2000" dirty="0">
              <a:solidFill>
                <a:srgbClr val="351C75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 sz="2000" dirty="0">
              <a:solidFill>
                <a:srgbClr val="351C75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351C75"/>
                </a:solidFill>
              </a:rPr>
              <a:t>ADA has been linked to pulmonary abnormalities post SCID treatment</a:t>
            </a:r>
            <a:endParaRPr sz="2000" dirty="0">
              <a:solidFill>
                <a:srgbClr val="351C75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 sz="2000" dirty="0">
              <a:solidFill>
                <a:srgbClr val="351C75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351C75"/>
                </a:solidFill>
              </a:rPr>
              <a:t>Identifying novel targets in protein association with adenosine receptors is critical </a:t>
            </a:r>
            <a:endParaRPr sz="2000" dirty="0">
              <a:solidFill>
                <a:srgbClr val="351C75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000" dirty="0">
                <a:solidFill>
                  <a:srgbClr val="351C75"/>
                </a:solidFill>
              </a:rPr>
              <a:t>to finding a specific approach to curing the dysfunction</a:t>
            </a:r>
            <a:endParaRPr sz="2000" dirty="0">
              <a:solidFill>
                <a:srgbClr val="351C75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conclusion slide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761"/>
          <a:stretch/>
        </p:blipFill>
        <p:spPr bwMode="auto">
          <a:xfrm>
            <a:off x="1104612" y="65808"/>
            <a:ext cx="6858000" cy="500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12273" y="221673"/>
            <a:ext cx="2306782" cy="5472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572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311700" y="1527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674EA7"/>
                </a:solidFill>
              </a:rPr>
              <a:t>What are the symptoms of SCID?</a:t>
            </a:r>
            <a:endParaRPr sz="3600" b="1">
              <a:solidFill>
                <a:srgbClr val="674EA7"/>
              </a:solidFill>
            </a:endParaRPr>
          </a:p>
        </p:txBody>
      </p:sp>
      <p:pic>
        <p:nvPicPr>
          <p:cNvPr id="68" name="Shape 6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2940" y="1097146"/>
            <a:ext cx="4249025" cy="3551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s://lh5.googleusercontent.com/piNj0K5bPoINuHiRnlm3GSd-ez_Ucdl5kdrwzEndC5ZwanFjq3JEX8rhJvS9ylzCzft_0oPyZElPmMZhyse5U6fIZoegjGUzB_MvbWeMsVGEdU4_PkukapngdLY8lZnqqIo1nj0Iyd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713" y="1278641"/>
            <a:ext cx="4512365" cy="318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Shape 7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475" y="1485224"/>
            <a:ext cx="2403925" cy="298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311700" y="1012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0B5394"/>
                </a:solidFill>
              </a:rPr>
              <a:t>Where is ADA1 found?</a:t>
            </a:r>
            <a:endParaRPr sz="4800">
              <a:solidFill>
                <a:srgbClr val="0B5394"/>
              </a:solidFill>
            </a:endParaRPr>
          </a:p>
        </p:txBody>
      </p:sp>
      <p:pic>
        <p:nvPicPr>
          <p:cNvPr id="75" name="Shape 75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3850" y="1292213"/>
            <a:ext cx="5512701" cy="2329851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Shape 76"/>
          <p:cNvSpPr txBox="1"/>
          <p:nvPr/>
        </p:nvSpPr>
        <p:spPr>
          <a:xfrm>
            <a:off x="3221050" y="1171300"/>
            <a:ext cx="5538300" cy="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3C78D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7" name="Shape 77"/>
          <p:cNvSpPr txBox="1"/>
          <p:nvPr/>
        </p:nvSpPr>
        <p:spPr>
          <a:xfrm>
            <a:off x="-12" y="4468725"/>
            <a:ext cx="3184200" cy="3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3C78D8"/>
                </a:solidFill>
                <a:latin typeface="Verdana"/>
                <a:ea typeface="Verdana"/>
                <a:cs typeface="Verdana"/>
                <a:sym typeface="Verdana"/>
              </a:rPr>
              <a:t>Chromosome 20</a:t>
            </a:r>
            <a:endParaRPr sz="2400">
              <a:solidFill>
                <a:srgbClr val="3C78D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8" name="Shape 78"/>
          <p:cNvSpPr txBox="1"/>
          <p:nvPr/>
        </p:nvSpPr>
        <p:spPr>
          <a:xfrm>
            <a:off x="3259300" y="3883025"/>
            <a:ext cx="5461800" cy="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3C78D8"/>
                </a:solidFill>
                <a:latin typeface="Verdana"/>
                <a:ea typeface="Verdana"/>
                <a:cs typeface="Verdana"/>
                <a:sym typeface="Verdana"/>
              </a:rPr>
              <a:t>Located majorily in</a:t>
            </a:r>
            <a:r>
              <a:rPr lang="en" sz="240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" sz="2400" b="1">
                <a:solidFill>
                  <a:srgbClr val="C27BA0"/>
                </a:solidFill>
                <a:latin typeface="Verdana"/>
                <a:ea typeface="Verdana"/>
                <a:cs typeface="Verdana"/>
                <a:sym typeface="Verdana"/>
              </a:rPr>
              <a:t>T &amp; B Cells</a:t>
            </a:r>
            <a:endParaRPr sz="2400" b="1">
              <a:solidFill>
                <a:srgbClr val="C27BA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Shape 83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4250" y="2629750"/>
            <a:ext cx="3914024" cy="2577401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How does ADA1 Function and where is it found?</a:t>
            </a:r>
            <a:endParaRPr b="1"/>
          </a:p>
        </p:txBody>
      </p:sp>
      <p:pic>
        <p:nvPicPr>
          <p:cNvPr id="85" name="Shape 85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6700" y="623876"/>
            <a:ext cx="2660850" cy="2123437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Shape 86"/>
          <p:cNvSpPr txBox="1"/>
          <p:nvPr/>
        </p:nvSpPr>
        <p:spPr>
          <a:xfrm>
            <a:off x="89125" y="1056700"/>
            <a:ext cx="3844800" cy="4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87" name="Shape 87"/>
          <p:cNvSpPr txBox="1"/>
          <p:nvPr/>
        </p:nvSpPr>
        <p:spPr>
          <a:xfrm>
            <a:off x="4354150" y="1031250"/>
            <a:ext cx="4392300" cy="4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Shape 88"/>
          <p:cNvSpPr txBox="1"/>
          <p:nvPr/>
        </p:nvSpPr>
        <p:spPr>
          <a:xfrm>
            <a:off x="89125" y="1260400"/>
            <a:ext cx="2170800" cy="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980000"/>
                </a:solidFill>
              </a:rPr>
              <a:t>Biological Process</a:t>
            </a:r>
            <a:endParaRPr sz="1800" b="1">
              <a:solidFill>
                <a:srgbClr val="980000"/>
              </a:solidFill>
            </a:endParaRPr>
          </a:p>
        </p:txBody>
      </p:sp>
      <p:pic>
        <p:nvPicPr>
          <p:cNvPr id="89" name="Shape 89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3525" y="730825"/>
            <a:ext cx="3680957" cy="2828751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 txBox="1"/>
          <p:nvPr/>
        </p:nvSpPr>
        <p:spPr>
          <a:xfrm>
            <a:off x="5563850" y="2911125"/>
            <a:ext cx="942000" cy="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Nucleus</a:t>
            </a:r>
            <a:endParaRPr/>
          </a:p>
        </p:txBody>
      </p:sp>
      <p:sp>
        <p:nvSpPr>
          <p:cNvPr id="91" name="Shape 91"/>
          <p:cNvSpPr txBox="1"/>
          <p:nvPr/>
        </p:nvSpPr>
        <p:spPr>
          <a:xfrm>
            <a:off x="7600475" y="2949375"/>
            <a:ext cx="1998900" cy="1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Cytoplasm</a:t>
            </a:r>
            <a:endParaRPr/>
          </a:p>
        </p:txBody>
      </p:sp>
      <p:sp>
        <p:nvSpPr>
          <p:cNvPr id="92" name="Shape 92"/>
          <p:cNvSpPr/>
          <p:nvPr/>
        </p:nvSpPr>
        <p:spPr>
          <a:xfrm>
            <a:off x="6289325" y="1759300"/>
            <a:ext cx="738300" cy="3438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Shape 93"/>
          <p:cNvSpPr/>
          <p:nvPr/>
        </p:nvSpPr>
        <p:spPr>
          <a:xfrm>
            <a:off x="6346575" y="1797550"/>
            <a:ext cx="623808" cy="267300"/>
          </a:xfrm>
          <a:prstGeom prst="irregularSeal2">
            <a:avLst/>
          </a:prstGeom>
          <a:solidFill>
            <a:srgbClr val="E6B8A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DD7E6B"/>
              </a:solidFill>
            </a:endParaRPr>
          </a:p>
        </p:txBody>
      </p:sp>
      <p:cxnSp>
        <p:nvCxnSpPr>
          <p:cNvPr id="94" name="Shape 94"/>
          <p:cNvCxnSpPr/>
          <p:nvPr/>
        </p:nvCxnSpPr>
        <p:spPr>
          <a:xfrm>
            <a:off x="6225650" y="1056700"/>
            <a:ext cx="280200" cy="802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5" name="Shape 95"/>
          <p:cNvSpPr txBox="1"/>
          <p:nvPr/>
        </p:nvSpPr>
        <p:spPr>
          <a:xfrm>
            <a:off x="5213550" y="789400"/>
            <a:ext cx="1349400" cy="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Mitochondria</a:t>
            </a:r>
            <a:endParaRPr/>
          </a:p>
        </p:txBody>
      </p:sp>
      <p:sp>
        <p:nvSpPr>
          <p:cNvPr id="96" name="Shape 96"/>
          <p:cNvSpPr txBox="1"/>
          <p:nvPr/>
        </p:nvSpPr>
        <p:spPr>
          <a:xfrm>
            <a:off x="5563850" y="3450925"/>
            <a:ext cx="3615600" cy="3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980000"/>
                </a:solidFill>
              </a:rPr>
              <a:t>Cellular Component</a:t>
            </a:r>
            <a:endParaRPr sz="1800" b="1">
              <a:solidFill>
                <a:srgbClr val="980000"/>
              </a:solidFill>
            </a:endParaRPr>
          </a:p>
        </p:txBody>
      </p:sp>
      <p:sp>
        <p:nvSpPr>
          <p:cNvPr id="97" name="Shape 97"/>
          <p:cNvSpPr txBox="1"/>
          <p:nvPr/>
        </p:nvSpPr>
        <p:spPr>
          <a:xfrm>
            <a:off x="165500" y="4672500"/>
            <a:ext cx="2418900" cy="4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980000"/>
                </a:solidFill>
              </a:rPr>
              <a:t>Molecular Function</a:t>
            </a:r>
            <a:endParaRPr sz="1800" b="1">
              <a:solidFill>
                <a:srgbClr val="98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/>
        </p:nvSpPr>
        <p:spPr>
          <a:xfrm>
            <a:off x="662025" y="2641900"/>
            <a:ext cx="6671400" cy="138600"/>
          </a:xfrm>
          <a:prstGeom prst="roundRect">
            <a:avLst>
              <a:gd name="adj" fmla="val 16667"/>
            </a:avLst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Shape 103"/>
          <p:cNvSpPr/>
          <p:nvPr/>
        </p:nvSpPr>
        <p:spPr>
          <a:xfrm>
            <a:off x="5825900" y="2597800"/>
            <a:ext cx="1069500" cy="353700"/>
          </a:xfrm>
          <a:prstGeom prst="rect">
            <a:avLst/>
          </a:prstGeom>
          <a:gradFill>
            <a:gsLst>
              <a:gs pos="0">
                <a:srgbClr val="51AB2A"/>
              </a:gs>
              <a:gs pos="100000">
                <a:srgbClr val="203E13"/>
              </a:gs>
            </a:gsLst>
            <a:lin ang="5400012" scaled="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311700" y="1394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6AA84F"/>
                </a:solidFill>
              </a:rPr>
              <a:t>Is ADA1 conserved among species?</a:t>
            </a:r>
            <a:endParaRPr b="1">
              <a:solidFill>
                <a:srgbClr val="6AA84F"/>
              </a:solidFill>
            </a:endParaRPr>
          </a:p>
        </p:txBody>
      </p:sp>
      <p:sp>
        <p:nvSpPr>
          <p:cNvPr id="105" name="Shape 105"/>
          <p:cNvSpPr/>
          <p:nvPr/>
        </p:nvSpPr>
        <p:spPr>
          <a:xfrm>
            <a:off x="662025" y="1212088"/>
            <a:ext cx="6671400" cy="138600"/>
          </a:xfrm>
          <a:prstGeom prst="roundRect">
            <a:avLst>
              <a:gd name="adj" fmla="val 16667"/>
            </a:avLst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Shape 106"/>
          <p:cNvSpPr/>
          <p:nvPr/>
        </p:nvSpPr>
        <p:spPr>
          <a:xfrm>
            <a:off x="662025" y="1850621"/>
            <a:ext cx="6671400" cy="138600"/>
          </a:xfrm>
          <a:prstGeom prst="roundRect">
            <a:avLst>
              <a:gd name="adj" fmla="val 16667"/>
            </a:avLst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Shape 107"/>
          <p:cNvSpPr/>
          <p:nvPr/>
        </p:nvSpPr>
        <p:spPr>
          <a:xfrm>
            <a:off x="662025" y="3194450"/>
            <a:ext cx="6671400" cy="138600"/>
          </a:xfrm>
          <a:prstGeom prst="roundRect">
            <a:avLst>
              <a:gd name="adj" fmla="val 16667"/>
            </a:avLst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Shape 108"/>
          <p:cNvSpPr/>
          <p:nvPr/>
        </p:nvSpPr>
        <p:spPr>
          <a:xfrm>
            <a:off x="662025" y="4341425"/>
            <a:ext cx="6671400" cy="138600"/>
          </a:xfrm>
          <a:prstGeom prst="roundRect">
            <a:avLst>
              <a:gd name="adj" fmla="val 16667"/>
            </a:avLst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Shape 109"/>
          <p:cNvSpPr/>
          <p:nvPr/>
        </p:nvSpPr>
        <p:spPr>
          <a:xfrm>
            <a:off x="865750" y="4175900"/>
            <a:ext cx="1069500" cy="4965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A6A6A6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Shape 110"/>
          <p:cNvSpPr txBox="1"/>
          <p:nvPr/>
        </p:nvSpPr>
        <p:spPr>
          <a:xfrm>
            <a:off x="782950" y="4112250"/>
            <a:ext cx="1235100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Zn Binding</a:t>
            </a:r>
            <a:endParaRPr b="1"/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Site</a:t>
            </a:r>
            <a:endParaRPr b="1"/>
          </a:p>
        </p:txBody>
      </p:sp>
      <p:sp>
        <p:nvSpPr>
          <p:cNvPr id="111" name="Shape 111"/>
          <p:cNvSpPr/>
          <p:nvPr/>
        </p:nvSpPr>
        <p:spPr>
          <a:xfrm>
            <a:off x="3351613" y="4175900"/>
            <a:ext cx="1069500" cy="496500"/>
          </a:xfrm>
          <a:prstGeom prst="rect">
            <a:avLst/>
          </a:pr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lin ang="5400012" scaled="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Shape 112"/>
          <p:cNvSpPr/>
          <p:nvPr/>
        </p:nvSpPr>
        <p:spPr>
          <a:xfrm>
            <a:off x="4518925" y="4175900"/>
            <a:ext cx="1069500" cy="496500"/>
          </a:xfrm>
          <a:prstGeom prst="rect">
            <a:avLst/>
          </a:prstGeom>
          <a:gradFill>
            <a:gsLst>
              <a:gs pos="0">
                <a:srgbClr val="4E29AA"/>
              </a:gs>
              <a:gs pos="100000">
                <a:srgbClr val="1E123D"/>
              </a:gs>
            </a:gsLst>
            <a:lin ang="5400012" scaled="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Shape 113"/>
          <p:cNvSpPr/>
          <p:nvPr/>
        </p:nvSpPr>
        <p:spPr>
          <a:xfrm>
            <a:off x="5686225" y="4162475"/>
            <a:ext cx="1069500" cy="496500"/>
          </a:xfrm>
          <a:prstGeom prst="rect">
            <a:avLst/>
          </a:prstGeom>
          <a:gradFill>
            <a:gsLst>
              <a:gs pos="0">
                <a:srgbClr val="51AB2A"/>
              </a:gs>
              <a:gs pos="100000">
                <a:srgbClr val="203E13"/>
              </a:gs>
            </a:gsLst>
            <a:lin ang="5400012" scaled="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Shape 114"/>
          <p:cNvSpPr txBox="1"/>
          <p:nvPr/>
        </p:nvSpPr>
        <p:spPr>
          <a:xfrm>
            <a:off x="7266925" y="1130663"/>
            <a:ext cx="1362300" cy="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Humans</a:t>
            </a:r>
            <a:endParaRPr b="1"/>
          </a:p>
        </p:txBody>
      </p:sp>
      <p:sp>
        <p:nvSpPr>
          <p:cNvPr id="115" name="Shape 115"/>
          <p:cNvSpPr txBox="1"/>
          <p:nvPr/>
        </p:nvSpPr>
        <p:spPr>
          <a:xfrm>
            <a:off x="7266925" y="1816463"/>
            <a:ext cx="1362300" cy="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Mouse</a:t>
            </a:r>
            <a:endParaRPr b="1"/>
          </a:p>
        </p:txBody>
      </p:sp>
      <p:sp>
        <p:nvSpPr>
          <p:cNvPr id="116" name="Shape 116"/>
          <p:cNvSpPr txBox="1"/>
          <p:nvPr/>
        </p:nvSpPr>
        <p:spPr>
          <a:xfrm>
            <a:off x="7266925" y="2514475"/>
            <a:ext cx="1362300" cy="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Zebrafish</a:t>
            </a:r>
            <a:endParaRPr b="1"/>
          </a:p>
        </p:txBody>
      </p:sp>
      <p:sp>
        <p:nvSpPr>
          <p:cNvPr id="117" name="Shape 117"/>
          <p:cNvSpPr txBox="1"/>
          <p:nvPr/>
        </p:nvSpPr>
        <p:spPr>
          <a:xfrm>
            <a:off x="7266925" y="3055775"/>
            <a:ext cx="1362300" cy="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Cow</a:t>
            </a:r>
            <a:endParaRPr b="1"/>
          </a:p>
        </p:txBody>
      </p:sp>
      <p:sp>
        <p:nvSpPr>
          <p:cNvPr id="118" name="Shape 118"/>
          <p:cNvSpPr txBox="1"/>
          <p:nvPr/>
        </p:nvSpPr>
        <p:spPr>
          <a:xfrm>
            <a:off x="7266925" y="4214150"/>
            <a:ext cx="1362300" cy="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E. coli</a:t>
            </a:r>
            <a:endParaRPr b="1"/>
          </a:p>
        </p:txBody>
      </p:sp>
      <p:sp>
        <p:nvSpPr>
          <p:cNvPr id="119" name="Shape 119"/>
          <p:cNvSpPr txBox="1"/>
          <p:nvPr/>
        </p:nvSpPr>
        <p:spPr>
          <a:xfrm>
            <a:off x="3234575" y="4214150"/>
            <a:ext cx="1235100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</a:rPr>
              <a:t>HTH _18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120" name="Shape 120"/>
          <p:cNvSpPr txBox="1"/>
          <p:nvPr/>
        </p:nvSpPr>
        <p:spPr>
          <a:xfrm>
            <a:off x="4436125" y="4214150"/>
            <a:ext cx="1235100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rgbClr val="FFFFFF"/>
                </a:solidFill>
              </a:rPr>
              <a:t>Mtransf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121" name="Shape 121"/>
          <p:cNvSpPr txBox="1"/>
          <p:nvPr/>
        </p:nvSpPr>
        <p:spPr>
          <a:xfrm>
            <a:off x="5603425" y="4112250"/>
            <a:ext cx="1235100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</a:rPr>
              <a:t>DBD1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122" name="Shape 122"/>
          <p:cNvSpPr/>
          <p:nvPr/>
        </p:nvSpPr>
        <p:spPr>
          <a:xfrm>
            <a:off x="5825900" y="1753800"/>
            <a:ext cx="1069500" cy="353700"/>
          </a:xfrm>
          <a:prstGeom prst="rect">
            <a:avLst/>
          </a:prstGeom>
          <a:gradFill>
            <a:gsLst>
              <a:gs pos="0">
                <a:srgbClr val="51AB2A"/>
              </a:gs>
              <a:gs pos="100000">
                <a:srgbClr val="203E13"/>
              </a:gs>
            </a:gsLst>
            <a:lin ang="5400012" scaled="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Shape 123"/>
          <p:cNvSpPr txBox="1"/>
          <p:nvPr/>
        </p:nvSpPr>
        <p:spPr>
          <a:xfrm>
            <a:off x="5743100" y="1726075"/>
            <a:ext cx="1235100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</a:rPr>
              <a:t>Active Site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124" name="Shape 124"/>
          <p:cNvSpPr txBox="1"/>
          <p:nvPr/>
        </p:nvSpPr>
        <p:spPr>
          <a:xfrm>
            <a:off x="5743100" y="2521475"/>
            <a:ext cx="1235100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</a:rPr>
              <a:t>Active Site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125" name="Shape 125"/>
          <p:cNvSpPr txBox="1"/>
          <p:nvPr/>
        </p:nvSpPr>
        <p:spPr>
          <a:xfrm>
            <a:off x="5825900" y="1160675"/>
            <a:ext cx="1069500" cy="353700"/>
          </a:xfrm>
          <a:prstGeom prst="rect">
            <a:avLst/>
          </a:prstGeom>
          <a:gradFill>
            <a:gsLst>
              <a:gs pos="0">
                <a:srgbClr val="51AB2A"/>
              </a:gs>
              <a:gs pos="100000">
                <a:srgbClr val="203E1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FFFFFF"/>
              </a:solidFill>
            </a:endParaRPr>
          </a:p>
        </p:txBody>
      </p:sp>
      <p:sp>
        <p:nvSpPr>
          <p:cNvPr id="126" name="Shape 126"/>
          <p:cNvSpPr txBox="1"/>
          <p:nvPr/>
        </p:nvSpPr>
        <p:spPr>
          <a:xfrm>
            <a:off x="5743100" y="1127525"/>
            <a:ext cx="1235100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</a:rPr>
              <a:t>Active Site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127" name="Shape 127"/>
          <p:cNvSpPr txBox="1"/>
          <p:nvPr/>
        </p:nvSpPr>
        <p:spPr>
          <a:xfrm>
            <a:off x="3885525" y="2253138"/>
            <a:ext cx="1235100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</a:rPr>
              <a:t>Active Site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128" name="Shape 128"/>
          <p:cNvSpPr/>
          <p:nvPr/>
        </p:nvSpPr>
        <p:spPr>
          <a:xfrm>
            <a:off x="5825900" y="3047621"/>
            <a:ext cx="1069500" cy="353700"/>
          </a:xfrm>
          <a:prstGeom prst="rect">
            <a:avLst/>
          </a:prstGeom>
          <a:gradFill>
            <a:gsLst>
              <a:gs pos="0">
                <a:srgbClr val="51AB2A"/>
              </a:gs>
              <a:gs pos="100000">
                <a:srgbClr val="203E13"/>
              </a:gs>
            </a:gsLst>
            <a:lin ang="5400012" scaled="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Shape 129"/>
          <p:cNvSpPr txBox="1"/>
          <p:nvPr/>
        </p:nvSpPr>
        <p:spPr>
          <a:xfrm>
            <a:off x="5743100" y="3005650"/>
            <a:ext cx="1235100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</a:rPr>
              <a:t>Active Site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130" name="Shape 130"/>
          <p:cNvSpPr txBox="1"/>
          <p:nvPr/>
        </p:nvSpPr>
        <p:spPr>
          <a:xfrm>
            <a:off x="8517325" y="1816500"/>
            <a:ext cx="626700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98%</a:t>
            </a:r>
            <a:endParaRPr/>
          </a:p>
        </p:txBody>
      </p:sp>
      <p:sp>
        <p:nvSpPr>
          <p:cNvPr id="131" name="Shape 131"/>
          <p:cNvSpPr txBox="1"/>
          <p:nvPr/>
        </p:nvSpPr>
        <p:spPr>
          <a:xfrm>
            <a:off x="8517325" y="2436125"/>
            <a:ext cx="626700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69%</a:t>
            </a:r>
            <a:endParaRPr/>
          </a:p>
        </p:txBody>
      </p:sp>
      <p:sp>
        <p:nvSpPr>
          <p:cNvPr id="132" name="Shape 132"/>
          <p:cNvSpPr txBox="1"/>
          <p:nvPr/>
        </p:nvSpPr>
        <p:spPr>
          <a:xfrm>
            <a:off x="8517325" y="3015325"/>
            <a:ext cx="626700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89%</a:t>
            </a:r>
            <a:endParaRPr/>
          </a:p>
        </p:txBody>
      </p:sp>
      <p:sp>
        <p:nvSpPr>
          <p:cNvPr id="133" name="Shape 133"/>
          <p:cNvSpPr txBox="1"/>
          <p:nvPr/>
        </p:nvSpPr>
        <p:spPr>
          <a:xfrm>
            <a:off x="8517325" y="4142350"/>
            <a:ext cx="626700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33%</a:t>
            </a:r>
            <a:endParaRPr/>
          </a:p>
        </p:txBody>
      </p:sp>
      <p:sp>
        <p:nvSpPr>
          <p:cNvPr id="134" name="Shape 134"/>
          <p:cNvSpPr txBox="1"/>
          <p:nvPr/>
        </p:nvSpPr>
        <p:spPr>
          <a:xfrm>
            <a:off x="8377275" y="1054325"/>
            <a:ext cx="766800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100%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0" y="114025"/>
            <a:ext cx="9243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980000"/>
                </a:solidFill>
              </a:rPr>
              <a:t>How do ADA mutations affect the Immune System?</a:t>
            </a:r>
            <a:endParaRPr b="1">
              <a:solidFill>
                <a:srgbClr val="980000"/>
              </a:solidFill>
            </a:endParaRPr>
          </a:p>
        </p:txBody>
      </p:sp>
      <p:pic>
        <p:nvPicPr>
          <p:cNvPr id="140" name="Shape 14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57875" y="559450"/>
            <a:ext cx="4273000" cy="415197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Shape 141"/>
          <p:cNvSpPr/>
          <p:nvPr/>
        </p:nvSpPr>
        <p:spPr>
          <a:xfrm>
            <a:off x="4952525" y="1985225"/>
            <a:ext cx="2635500" cy="802200"/>
          </a:xfrm>
          <a:prstGeom prst="ellipse">
            <a:avLst/>
          </a:prstGeom>
          <a:noFill/>
          <a:ln w="2857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Shape 142"/>
          <p:cNvSpPr/>
          <p:nvPr/>
        </p:nvSpPr>
        <p:spPr>
          <a:xfrm>
            <a:off x="5652750" y="2597225"/>
            <a:ext cx="1871700" cy="993000"/>
          </a:xfrm>
          <a:prstGeom prst="ellipse">
            <a:avLst/>
          </a:prstGeom>
          <a:noFill/>
          <a:ln w="2857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9850" y="909500"/>
            <a:ext cx="4109250" cy="189775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/>
          <p:nvPr/>
        </p:nvSpPr>
        <p:spPr>
          <a:xfrm>
            <a:off x="140025" y="3030025"/>
            <a:ext cx="4608900" cy="9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2E2E2E"/>
                </a:solidFill>
              </a:rPr>
              <a:t>Gene mutations leads to </a:t>
            </a:r>
            <a:r>
              <a:rPr lang="en" sz="1800" b="1" i="1" dirty="0">
                <a:solidFill>
                  <a:srgbClr val="FF0000"/>
                </a:solidFill>
              </a:rPr>
              <a:t>Adenosine </a:t>
            </a:r>
            <a:r>
              <a:rPr lang="en" sz="1800" b="1" dirty="0">
                <a:solidFill>
                  <a:srgbClr val="2E2E2E"/>
                </a:solidFill>
              </a:rPr>
              <a:t>build up </a:t>
            </a:r>
            <a:endParaRPr sz="1800" b="1" dirty="0">
              <a:solidFill>
                <a:srgbClr val="2E2E2E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2E2E2E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 dirty="0">
                <a:solidFill>
                  <a:srgbClr val="2E2E2E"/>
                </a:solidFill>
              </a:rPr>
              <a:t>Accumulation of adenosine metabolites results in </a:t>
            </a:r>
            <a:r>
              <a:rPr lang="en" sz="1800" b="1" dirty="0">
                <a:solidFill>
                  <a:srgbClr val="FF0000"/>
                </a:solidFill>
              </a:rPr>
              <a:t>cell death</a:t>
            </a:r>
            <a:endParaRPr sz="1800" b="1" dirty="0">
              <a:solidFill>
                <a:srgbClr val="FF0000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 dirty="0">
              <a:solidFill>
                <a:srgbClr val="2E2E2E"/>
              </a:solidFill>
            </a:endParaRPr>
          </a:p>
          <a:p>
            <a:pPr marL="0" lvl="0" indent="0">
              <a:spcBef>
                <a:spcPts val="700"/>
              </a:spcBef>
              <a:spcAft>
                <a:spcPts val="0"/>
              </a:spcAft>
              <a:buNone/>
            </a:pPr>
            <a:endParaRPr sz="18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/>
              <a:t>Current gap in knowledge?</a:t>
            </a:r>
            <a:endParaRPr sz="3600" b="1"/>
          </a:p>
        </p:txBody>
      </p:sp>
      <p:pic>
        <p:nvPicPr>
          <p:cNvPr id="150" name="Shape 150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0000" y="1613363"/>
            <a:ext cx="3743950" cy="280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Shape 151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75" y="1772200"/>
            <a:ext cx="4453375" cy="295115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Shape 152"/>
          <p:cNvSpPr txBox="1"/>
          <p:nvPr/>
        </p:nvSpPr>
        <p:spPr>
          <a:xfrm>
            <a:off x="4577888" y="2126375"/>
            <a:ext cx="407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1C4587"/>
                </a:solidFill>
              </a:rPr>
              <a:t>?</a:t>
            </a:r>
            <a:endParaRPr sz="3600">
              <a:solidFill>
                <a:srgbClr val="1C4587"/>
              </a:solidFill>
            </a:endParaRPr>
          </a:p>
        </p:txBody>
      </p:sp>
      <p:sp>
        <p:nvSpPr>
          <p:cNvPr id="153" name="Shape 153"/>
          <p:cNvSpPr/>
          <p:nvPr/>
        </p:nvSpPr>
        <p:spPr>
          <a:xfrm>
            <a:off x="4463313" y="2699075"/>
            <a:ext cx="789300" cy="381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B539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are adequate model organisms to study with?</a:t>
            </a:r>
            <a:endParaRPr sz="3600" b="1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59" name="Shape 159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3963" y="1351722"/>
            <a:ext cx="6416074" cy="33001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331</Words>
  <Application>Microsoft Office PowerPoint</Application>
  <PresentationFormat>On-screen Show (16:9)</PresentationFormat>
  <Paragraphs>68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Verdana</vt:lpstr>
      <vt:lpstr>Simple Light</vt:lpstr>
      <vt:lpstr>ADA1 and SCID Disease </vt:lpstr>
      <vt:lpstr>What are the symptoms of SCID?</vt:lpstr>
      <vt:lpstr>What are the symptoms of SCID?</vt:lpstr>
      <vt:lpstr>Where is ADA1 found?</vt:lpstr>
      <vt:lpstr>How does ADA1 Function and where is it found?</vt:lpstr>
      <vt:lpstr>Is ADA1 conserved among species?</vt:lpstr>
      <vt:lpstr>How do ADA mutations affect the Immune System?</vt:lpstr>
      <vt:lpstr>Current gap in knowledge?</vt:lpstr>
      <vt:lpstr>What are adequate model organisms to study with?</vt:lpstr>
      <vt:lpstr>PowerPoint Presentation</vt:lpstr>
      <vt:lpstr>What is the primary goal?</vt:lpstr>
      <vt:lpstr>What is the mice mutant phenotype?</vt:lpstr>
      <vt:lpstr>Aim 1: Determine conserved protein domain or amino acid sequences in ADA1 necessary for pulmonary airway function. </vt:lpstr>
      <vt:lpstr>Aim 1: Determine conserved protein domain or amino acid sequences in ADA1 necessary for pulmonary airway function.  </vt:lpstr>
      <vt:lpstr>Aim 1: Determine conserved protein domain or amino acid sequences in ADA1 necessary for pulmonary airway function.   </vt:lpstr>
      <vt:lpstr>Aim 2: identify small molecules that rescue pulmonary defects observed in ADA1 mutant mice  I</vt:lpstr>
      <vt:lpstr>Aim 2: identify small molecules that rescue pulmonary defects observed in ADA1 mutant mice  I</vt:lpstr>
      <vt:lpstr>Aim 3: Identify novel protein interactions with adenosine receptors in lung cells important for lung function regulation. </vt:lpstr>
      <vt:lpstr>PowerPoint Presentation</vt:lpstr>
      <vt:lpstr>Conclusions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ADA1 and SCID Disease</dc:title>
  <dc:creator>Emanuel Perez</dc:creator>
  <cp:lastModifiedBy>Badger, Bucky</cp:lastModifiedBy>
  <cp:revision>2</cp:revision>
  <dcterms:modified xsi:type="dcterms:W3CDTF">2018-04-06T19:43:11Z</dcterms:modified>
</cp:coreProperties>
</file>