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3"/>
  </p:notesMasterIdLst>
  <p:sldIdLst>
    <p:sldId id="256" r:id="rId2"/>
    <p:sldId id="283" r:id="rId3"/>
    <p:sldId id="285" r:id="rId4"/>
    <p:sldId id="257" r:id="rId5"/>
    <p:sldId id="321" r:id="rId6"/>
    <p:sldId id="315" r:id="rId7"/>
    <p:sldId id="320" r:id="rId8"/>
    <p:sldId id="319" r:id="rId9"/>
    <p:sldId id="316" r:id="rId10"/>
    <p:sldId id="317" r:id="rId11"/>
    <p:sldId id="318" r:id="rId12"/>
    <p:sldId id="262" r:id="rId13"/>
    <p:sldId id="261" r:id="rId14"/>
    <p:sldId id="322" r:id="rId15"/>
    <p:sldId id="298" r:id="rId16"/>
    <p:sldId id="264" r:id="rId17"/>
    <p:sldId id="301" r:id="rId18"/>
    <p:sldId id="299" r:id="rId19"/>
    <p:sldId id="302" r:id="rId20"/>
    <p:sldId id="303" r:id="rId21"/>
    <p:sldId id="300" r:id="rId22"/>
    <p:sldId id="304" r:id="rId23"/>
    <p:sldId id="305" r:id="rId24"/>
    <p:sldId id="306" r:id="rId25"/>
    <p:sldId id="323" r:id="rId26"/>
    <p:sldId id="312" r:id="rId27"/>
    <p:sldId id="266" r:id="rId28"/>
    <p:sldId id="269" r:id="rId29"/>
    <p:sldId id="308" r:id="rId30"/>
    <p:sldId id="274" r:id="rId31"/>
    <p:sldId id="273" r:id="rId32"/>
    <p:sldId id="309" r:id="rId33"/>
    <p:sldId id="275" r:id="rId34"/>
    <p:sldId id="328" r:id="rId35"/>
    <p:sldId id="327" r:id="rId36"/>
    <p:sldId id="310" r:id="rId37"/>
    <p:sldId id="277" r:id="rId38"/>
    <p:sldId id="311" r:id="rId39"/>
    <p:sldId id="284" r:id="rId40"/>
    <p:sldId id="313" r:id="rId41"/>
    <p:sldId id="324" r:id="rId4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C79"/>
    <a:srgbClr val="FF9300"/>
    <a:srgbClr val="3F2478"/>
    <a:srgbClr val="5C2798"/>
    <a:srgbClr val="BAF8FF"/>
    <a:srgbClr val="3E40A2"/>
    <a:srgbClr val="A2D8DF"/>
    <a:srgbClr val="3945D9"/>
    <a:srgbClr val="26B8A0"/>
    <a:srgbClr val="48C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9" autoAdjust="0"/>
    <p:restoredTop sz="94624"/>
  </p:normalViewPr>
  <p:slideViewPr>
    <p:cSldViewPr snapToGrid="0">
      <p:cViewPr varScale="1">
        <p:scale>
          <a:sx n="100" d="100"/>
          <a:sy n="100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77716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854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792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5620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5369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6076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959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6180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6369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5293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908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3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221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512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347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8409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8832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0542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924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7199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98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iff"/><Relationship Id="rId3" Type="http://schemas.openxmlformats.org/officeDocument/2006/relationships/image" Target="../media/image22.tiff"/><Relationship Id="rId7" Type="http://schemas.openxmlformats.org/officeDocument/2006/relationships/image" Target="../media/image2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tiff"/><Relationship Id="rId11" Type="http://schemas.microsoft.com/office/2007/relationships/hdphoto" Target="../media/hdphoto1.wdp"/><Relationship Id="rId5" Type="http://schemas.openxmlformats.org/officeDocument/2006/relationships/image" Target="../media/image24.tiff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tiff"/><Relationship Id="rId4" Type="http://schemas.openxmlformats.org/officeDocument/2006/relationships/image" Target="../media/image39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tiff"/><Relationship Id="rId4" Type="http://schemas.openxmlformats.org/officeDocument/2006/relationships/image" Target="../media/image39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tiff"/><Relationship Id="rId4" Type="http://schemas.openxmlformats.org/officeDocument/2006/relationships/image" Target="../media/image39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tiff"/><Relationship Id="rId4" Type="http://schemas.openxmlformats.org/officeDocument/2006/relationships/image" Target="../media/image39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tiff"/><Relationship Id="rId4" Type="http://schemas.openxmlformats.org/officeDocument/2006/relationships/image" Target="../media/image43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tiff"/><Relationship Id="rId4" Type="http://schemas.openxmlformats.org/officeDocument/2006/relationships/image" Target="../media/image43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tif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tiff"/><Relationship Id="rId13" Type="http://schemas.openxmlformats.org/officeDocument/2006/relationships/image" Target="../media/image58.tiff"/><Relationship Id="rId3" Type="http://schemas.openxmlformats.org/officeDocument/2006/relationships/image" Target="../media/image49.tiff"/><Relationship Id="rId7" Type="http://schemas.openxmlformats.org/officeDocument/2006/relationships/image" Target="../media/image53.tiff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tiff"/><Relationship Id="rId11" Type="http://schemas.microsoft.com/office/2007/relationships/hdphoto" Target="../media/hdphoto1.wdp"/><Relationship Id="rId5" Type="http://schemas.openxmlformats.org/officeDocument/2006/relationships/image" Target="../media/image51.tiff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tiff"/><Relationship Id="rId5" Type="http://schemas.openxmlformats.org/officeDocument/2006/relationships/image" Target="../media/image63.tiff"/><Relationship Id="rId4" Type="http://schemas.openxmlformats.org/officeDocument/2006/relationships/image" Target="../media/image6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tiff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tiff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if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5.jpeg"/><Relationship Id="rId4" Type="http://schemas.openxmlformats.org/officeDocument/2006/relationships/hyperlink" Target="https://www.ncbi.nlm.nih.gov/pmc/articles/PMC4985714/figure/F5/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biochem.wisc.edu/medialab/clip-art-media-lab" TargetMode="External"/><Relationship Id="rId13" Type="http://schemas.openxmlformats.org/officeDocument/2006/relationships/hyperlink" Target="https://en.wikipedia.org/wiki/Adenosine_deaminase" TargetMode="External"/><Relationship Id="rId18" Type="http://schemas.openxmlformats.org/officeDocument/2006/relationships/hyperlink" Target="http://www.clker.com/clipart-money-sign.html" TargetMode="External"/><Relationship Id="rId3" Type="http://schemas.openxmlformats.org/officeDocument/2006/relationships/hyperlink" Target="https://prosite.expasy.org/cgi-bin/prosite/ScanView.cgi?scanfile=403201734109.scan.gz" TargetMode="External"/><Relationship Id="rId7" Type="http://schemas.openxmlformats.org/officeDocument/2006/relationships/hyperlink" Target="https://www.polygonmedical.com/monoclonal" TargetMode="External"/><Relationship Id="rId12" Type="http://schemas.openxmlformats.org/officeDocument/2006/relationships/hyperlink" Target="https://www.pinterest.com/pin/476326098061050948/" TargetMode="External"/><Relationship Id="rId17" Type="http://schemas.openxmlformats.org/officeDocument/2006/relationships/hyperlink" Target="http://www.mdpi.com/1422-0067/18/4/817" TargetMode="External"/><Relationship Id="rId2" Type="http://schemas.openxmlformats.org/officeDocument/2006/relationships/hyperlink" Target="http://www.stlouischildrens.org/diseases-conditions/severe-combined-immunodeficiency-scid" TargetMode="External"/><Relationship Id="rId16" Type="http://schemas.openxmlformats.org/officeDocument/2006/relationships/hyperlink" Target="https://www.datasci.com/products/buxco-respiratory-products/finepointe-resistance-and-complianc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uniprot.org/uniprot" TargetMode="External"/><Relationship Id="rId11" Type="http://schemas.openxmlformats.org/officeDocument/2006/relationships/hyperlink" Target="http://treatment-zone.blogspot.com/2011/11/aspiration-pneumonia.html" TargetMode="External"/><Relationship Id="rId5" Type="http://schemas.openxmlformats.org/officeDocument/2006/relationships/hyperlink" Target="https://www.semanticscholar.org/author/Kathryn-L.-Bradford/5338839" TargetMode="External"/><Relationship Id="rId15" Type="http://schemas.openxmlformats.org/officeDocument/2006/relationships/hyperlink" Target="https://www.researchgate.net/figure/Nonlymphoid-phenotypes-associated-with-ADA-deficiency-in-mice-Lung-tissues-from-control_fig6_13752136" TargetMode="External"/><Relationship Id="rId10" Type="http://schemas.openxmlformats.org/officeDocument/2006/relationships/hyperlink" Target="https://www.healthmagaz.com/disorders/meningitis/meningitis-symptoms-causes-risks-complications-diagnosis-treatment-prevention/" TargetMode="External"/><Relationship Id="rId4" Type="http://schemas.openxmlformats.org/officeDocument/2006/relationships/hyperlink" Target="https://www.bocsci.com/blog/index.php/mechanism-of-reaction-of-adenosine-deaminase/" TargetMode="External"/><Relationship Id="rId9" Type="http://schemas.openxmlformats.org/officeDocument/2006/relationships/hyperlink" Target="http://www.dailymail.co.uk/news/article-3619420/Incredible-photos-Texan-boy-lived-12-years-bubble-desperate-hope-scientists-cure-auto-immune-disease.html" TargetMode="External"/><Relationship Id="rId14" Type="http://schemas.openxmlformats.org/officeDocument/2006/relationships/hyperlink" Target="https://speakingofresearch.com/facts/the-animal-mode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Colasurdo%20GN%5bAuthor%5d&amp;cauthor=true&amp;cauthor_uid=11591798" TargetMode="External"/><Relationship Id="rId13" Type="http://schemas.openxmlformats.org/officeDocument/2006/relationships/hyperlink" Target="https://www.researchgate.net/figure/Pulmonary-function-tests-of-mutant-mice-with-reduced-bioavailable-VEGF-indicate-a_fig4_293825596" TargetMode="External"/><Relationship Id="rId3" Type="http://schemas.openxmlformats.org/officeDocument/2006/relationships/hyperlink" Target="https://www.ncbi.nlm.nih.gov/pmc/articles/PMC3681194/" TargetMode="External"/><Relationship Id="rId7" Type="http://schemas.openxmlformats.org/officeDocument/2006/relationships/hyperlink" Target="https://www.ncbi.nlm.nih.gov/pubmed/?term=Banerjee%20SK%5bAuthor%5d&amp;cauthor=true&amp;cauthor_uid=11591798" TargetMode="External"/><Relationship Id="rId12" Type="http://schemas.openxmlformats.org/officeDocument/2006/relationships/hyperlink" Target="https://en.wikipedia.org/wiki/MEGA,_Molecular_Evolutionary_Genetics_Analysis" TargetMode="External"/><Relationship Id="rId2" Type="http://schemas.openxmlformats.org/officeDocument/2006/relationships/hyperlink" Target="http://www.babysfirsttest.org/newborn-screening/conditions/severe-combined-immunodeficiency-scid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cbi.nlm.nih.gov/pubmed/?term=Young%20HW%5bAuthor%5d&amp;cauthor=true&amp;cauthor_uid=11591798" TargetMode="External"/><Relationship Id="rId11" Type="http://schemas.openxmlformats.org/officeDocument/2006/relationships/hyperlink" Target="https://link.springer.com/protocol/10.1007/978-1-61779-166-6_25" TargetMode="External"/><Relationship Id="rId5" Type="http://schemas.openxmlformats.org/officeDocument/2006/relationships/hyperlink" Target="https://www.ncbi.nlm.nih.gov/pubmed/?term=Chunn%20JL%5bAuthor%5d&amp;cauthor=true&amp;cauthor_uid=11591798" TargetMode="External"/><Relationship Id="rId10" Type="http://schemas.openxmlformats.org/officeDocument/2006/relationships/hyperlink" Target="http://www.arkadiapest.com/mice-control" TargetMode="External"/><Relationship Id="rId4" Type="http://schemas.openxmlformats.org/officeDocument/2006/relationships/hyperlink" Target="https://dx.doi.org/10.2147/TACG.S18693" TargetMode="External"/><Relationship Id="rId9" Type="http://schemas.openxmlformats.org/officeDocument/2006/relationships/hyperlink" Target="https://www.ncbi.nlm.nih.gov/pubmed/?term=Blackburn%20MR%5bAuthor%5d&amp;cauthor=true&amp;cauthor_uid=11591798" TargetMode="External"/><Relationship Id="rId14" Type="http://schemas.openxmlformats.org/officeDocument/2006/relationships/hyperlink" Target="http://embomolmed.embopress.org/content/4/2/75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74EA7"/>
                </a:solidFill>
              </a:rPr>
              <a:t>ADA1 and SCID disease </a:t>
            </a:r>
            <a:endParaRPr dirty="0">
              <a:solidFill>
                <a:srgbClr val="674EA7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217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580909" y="261877"/>
            <a:ext cx="2251391" cy="616527"/>
          </a:xfrm>
          <a:prstGeom prst="roundRect">
            <a:avLst/>
          </a:prstGeom>
          <a:gradFill flip="none" rotWithShape="1">
            <a:gsLst>
              <a:gs pos="0">
                <a:srgbClr val="987559">
                  <a:shade val="30000"/>
                  <a:satMod val="115000"/>
                </a:srgbClr>
              </a:gs>
              <a:gs pos="50000">
                <a:srgbClr val="987559">
                  <a:shade val="67500"/>
                  <a:satMod val="115000"/>
                </a:srgbClr>
              </a:gs>
              <a:gs pos="100000">
                <a:srgbClr val="98755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57525" y="115722"/>
            <a:ext cx="62423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Severe Combined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Immunodeficiency</a:t>
            </a:r>
          </a:p>
          <a:p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/>
              </a:rPr>
              <a:t>with ADA1 linkage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9746" y="2847200"/>
            <a:ext cx="289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Emanuel Perez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216" y="3712529"/>
            <a:ext cx="1244264" cy="12066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3127" y="1968927"/>
            <a:ext cx="897774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B1AB38D-17BC-A545-B682-C72B835F7E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4868" y="2383852"/>
            <a:ext cx="3301694" cy="2746436"/>
          </a:xfrm>
          <a:prstGeom prst="rect">
            <a:avLst/>
          </a:prstGeom>
        </p:spPr>
      </p:pic>
      <p:pic>
        <p:nvPicPr>
          <p:cNvPr id="83" name="Shape 8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724" y="2627389"/>
            <a:ext cx="3169125" cy="21795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4000" b="1" dirty="0"/>
              <a:t>What </a:t>
            </a:r>
            <a:r>
              <a:rPr lang="en" sz="4000" b="1" dirty="0">
                <a:solidFill>
                  <a:srgbClr val="00B050"/>
                </a:solidFill>
              </a:rPr>
              <a:t>gene</a:t>
            </a:r>
            <a:r>
              <a:rPr lang="en" sz="4000" b="1" dirty="0"/>
              <a:t> is involved in SCID</a:t>
            </a:r>
            <a:r>
              <a:rPr lang="en" sz="4000" b="1" dirty="0">
                <a:solidFill>
                  <a:schemeClr val="tx1"/>
                </a:solidFill>
              </a:rPr>
              <a:t>?</a:t>
            </a:r>
            <a:endParaRPr sz="4000" b="1" dirty="0">
              <a:solidFill>
                <a:schemeClr val="tx1"/>
              </a:solidFill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522" y="2793993"/>
            <a:ext cx="2753428" cy="192856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83127" y="1068587"/>
            <a:ext cx="38448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87" name="Shape 87"/>
          <p:cNvSpPr txBox="1"/>
          <p:nvPr/>
        </p:nvSpPr>
        <p:spPr>
          <a:xfrm>
            <a:off x="4354150" y="1031250"/>
            <a:ext cx="43923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2773205" y="1954197"/>
            <a:ext cx="3734587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98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Biological Process</a:t>
            </a:r>
            <a:endParaRPr sz="2800" b="1" dirty="0">
              <a:solidFill>
                <a:srgbClr val="98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5617915" y="2054748"/>
            <a:ext cx="36156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98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Cellular Component</a:t>
            </a:r>
            <a:endParaRPr sz="2800" b="1" dirty="0">
              <a:solidFill>
                <a:srgbClr val="98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83127" y="2033703"/>
            <a:ext cx="3063274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98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Molecular Function</a:t>
            </a:r>
            <a:endParaRPr sz="2800" b="1" dirty="0">
              <a:solidFill>
                <a:srgbClr val="98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787457" y="2006869"/>
            <a:ext cx="16609" cy="317457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706619" y="1960800"/>
            <a:ext cx="11580" cy="31827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Shape 126"/>
          <p:cNvSpPr txBox="1"/>
          <p:nvPr/>
        </p:nvSpPr>
        <p:spPr>
          <a:xfrm>
            <a:off x="5160764" y="1075955"/>
            <a:ext cx="1235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</a:rPr>
              <a:t>Active Site</a:t>
            </a:r>
            <a:endParaRPr b="1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782D1D1-1381-E242-9DFE-16C062460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588" y="1960800"/>
            <a:ext cx="3606085" cy="31427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B719A2C-2EDD-5440-8C0C-3C404B936411}"/>
              </a:ext>
            </a:extLst>
          </p:cNvPr>
          <p:cNvSpPr/>
          <p:nvPr/>
        </p:nvSpPr>
        <p:spPr>
          <a:xfrm>
            <a:off x="-54657" y="1610510"/>
            <a:ext cx="2805669" cy="35276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Image result for ADA in chromos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267" y="669720"/>
            <a:ext cx="590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378251" y="1573173"/>
            <a:ext cx="4533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Adenosine Deaminase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50" y="612059"/>
            <a:ext cx="1211741" cy="1225070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22" idx="1"/>
          </p:cNvCxnSpPr>
          <p:nvPr/>
        </p:nvCxnSpPr>
        <p:spPr>
          <a:xfrm>
            <a:off x="1488339" y="1645578"/>
            <a:ext cx="889912" cy="1276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9716" y="2057327"/>
            <a:ext cx="2705478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45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3127" y="1968927"/>
            <a:ext cx="897774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B1AB38D-17BC-A545-B682-C72B835F7E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4868" y="2383852"/>
            <a:ext cx="3301694" cy="2746436"/>
          </a:xfrm>
          <a:prstGeom prst="rect">
            <a:avLst/>
          </a:prstGeom>
        </p:spPr>
      </p:pic>
      <p:pic>
        <p:nvPicPr>
          <p:cNvPr id="83" name="Shape 8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724" y="2627389"/>
            <a:ext cx="3169125" cy="21795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4000" b="1" dirty="0"/>
              <a:t>What </a:t>
            </a:r>
            <a:r>
              <a:rPr lang="en" sz="4000" b="1" dirty="0">
                <a:solidFill>
                  <a:srgbClr val="00B050"/>
                </a:solidFill>
              </a:rPr>
              <a:t>gene</a:t>
            </a:r>
            <a:r>
              <a:rPr lang="en" sz="4000" b="1" dirty="0"/>
              <a:t> is involved in SCID</a:t>
            </a:r>
            <a:r>
              <a:rPr lang="en" sz="4000" b="1" dirty="0">
                <a:solidFill>
                  <a:schemeClr val="tx1"/>
                </a:solidFill>
              </a:rPr>
              <a:t>?</a:t>
            </a:r>
            <a:endParaRPr sz="4000" b="1" dirty="0">
              <a:solidFill>
                <a:schemeClr val="tx1"/>
              </a:solidFill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522" y="2793993"/>
            <a:ext cx="2753428" cy="192856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83127" y="1068587"/>
            <a:ext cx="38448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87" name="Shape 87"/>
          <p:cNvSpPr txBox="1"/>
          <p:nvPr/>
        </p:nvSpPr>
        <p:spPr>
          <a:xfrm>
            <a:off x="4354150" y="1031250"/>
            <a:ext cx="43923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2773205" y="1954197"/>
            <a:ext cx="3734587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98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Biological Process</a:t>
            </a:r>
            <a:endParaRPr sz="2800" b="1" dirty="0">
              <a:solidFill>
                <a:srgbClr val="98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5617915" y="2054748"/>
            <a:ext cx="36156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98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Cellular Component</a:t>
            </a:r>
            <a:endParaRPr sz="2800" b="1" dirty="0">
              <a:solidFill>
                <a:srgbClr val="98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149584" y="2024590"/>
            <a:ext cx="3441123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98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Molecular Function</a:t>
            </a:r>
            <a:endParaRPr sz="2400" b="1" dirty="0">
              <a:solidFill>
                <a:srgbClr val="98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787457" y="2006869"/>
            <a:ext cx="16609" cy="317457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706619" y="1960800"/>
            <a:ext cx="11580" cy="31827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Shape 126"/>
          <p:cNvSpPr txBox="1"/>
          <p:nvPr/>
        </p:nvSpPr>
        <p:spPr>
          <a:xfrm>
            <a:off x="5160764" y="1075955"/>
            <a:ext cx="1235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</a:rPr>
              <a:t>Active Site</a:t>
            </a:r>
            <a:endParaRPr b="1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782D1D1-1381-E242-9DFE-16C062460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588" y="1960800"/>
            <a:ext cx="3606085" cy="3142779"/>
          </a:xfrm>
          <a:prstGeom prst="rect">
            <a:avLst/>
          </a:prstGeom>
        </p:spPr>
      </p:pic>
      <p:pic>
        <p:nvPicPr>
          <p:cNvPr id="21" name="Picture 2" descr="Image result for ADA in chromos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267" y="669720"/>
            <a:ext cx="590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378251" y="1573173"/>
            <a:ext cx="4533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Adenosine Deaminase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50" y="612059"/>
            <a:ext cx="1211741" cy="1225070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22" idx="1"/>
          </p:cNvCxnSpPr>
          <p:nvPr/>
        </p:nvCxnSpPr>
        <p:spPr>
          <a:xfrm>
            <a:off x="1488339" y="1645578"/>
            <a:ext cx="889912" cy="1276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259" y="2125100"/>
            <a:ext cx="2705478" cy="297847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1968927"/>
            <a:ext cx="0" cy="31346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22724" y="1986627"/>
            <a:ext cx="5238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27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5000" y="442272"/>
            <a:ext cx="4273000" cy="3998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24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980000"/>
                </a:solidFill>
              </a:rPr>
              <a:t>How do ADA mutations affect the Immune System?</a:t>
            </a:r>
            <a:endParaRPr b="1" dirty="0">
              <a:solidFill>
                <a:srgbClr val="980000"/>
              </a:solidFill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2317050" y="4310242"/>
            <a:ext cx="4608900" cy="16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2E2E2E"/>
                </a:solidFill>
              </a:rPr>
              <a:t>Gene mutations leads to </a:t>
            </a:r>
            <a:r>
              <a:rPr lang="en" b="1" i="1" dirty="0">
                <a:solidFill>
                  <a:srgbClr val="FF0000"/>
                </a:solidFill>
              </a:rPr>
              <a:t>Adenosine </a:t>
            </a:r>
            <a:r>
              <a:rPr lang="en" b="1" dirty="0">
                <a:solidFill>
                  <a:srgbClr val="2E2E2E"/>
                </a:solidFill>
              </a:rPr>
              <a:t>build up. Accumulation of adenosine metabolites results in </a:t>
            </a:r>
            <a:r>
              <a:rPr lang="en" b="1" dirty="0">
                <a:solidFill>
                  <a:srgbClr val="FF0000"/>
                </a:solidFill>
              </a:rPr>
              <a:t>cell death</a:t>
            </a:r>
            <a:endParaRPr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rgbClr val="2E2E2E"/>
              </a:solidFill>
            </a:endParaRPr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endParaRPr sz="1800" b="1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4793463-BD8C-2F47-A33B-3AA118AD97F7}"/>
              </a:ext>
            </a:extLst>
          </p:cNvPr>
          <p:cNvSpPr txBox="1"/>
          <p:nvPr/>
        </p:nvSpPr>
        <p:spPr>
          <a:xfrm>
            <a:off x="5294376" y="572700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A2A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171AA89-386A-9941-8DE4-68799F467591}"/>
              </a:ext>
            </a:extLst>
          </p:cNvPr>
          <p:cNvSpPr txBox="1"/>
          <p:nvPr/>
        </p:nvSpPr>
        <p:spPr>
          <a:xfrm>
            <a:off x="4484340" y="3294579"/>
            <a:ext cx="992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91FD16F-C0A3-EF46-98C3-A4DE6EE681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762" y="863789"/>
            <a:ext cx="938234" cy="863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197072B-ED21-C948-8D71-92DF8D4DAB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783" y="2358195"/>
            <a:ext cx="938234" cy="863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CFC9EFC-7F29-384D-8CD1-644011079C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806" y="3325086"/>
            <a:ext cx="938234" cy="863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0612164-32B0-E248-872D-F27CACC8B2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01" y="1396630"/>
            <a:ext cx="938234" cy="8631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942746D-08E7-8E40-AAAA-5DBF9C2C19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191" y="1300597"/>
            <a:ext cx="938234" cy="8631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AF9E05B-0169-B84D-AA1E-F51A110EE7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762" y="1855995"/>
            <a:ext cx="938234" cy="8631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0B6D2E5-4596-F640-8757-D0AE6B92A4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30" y="3164006"/>
            <a:ext cx="938234" cy="86317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95FDF2FE-215F-4C46-A812-86CA88048D0E}"/>
              </a:ext>
            </a:extLst>
          </p:cNvPr>
          <p:cNvSpPr/>
          <p:nvPr/>
        </p:nvSpPr>
        <p:spPr>
          <a:xfrm>
            <a:off x="2987458" y="2498942"/>
            <a:ext cx="3522614" cy="123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50B55AE2-3583-5A4D-8896-F5D9A9CD3404}"/>
              </a:ext>
            </a:extLst>
          </p:cNvPr>
          <p:cNvSpPr/>
          <p:nvPr/>
        </p:nvSpPr>
        <p:spPr>
          <a:xfrm>
            <a:off x="2423787" y="2498941"/>
            <a:ext cx="463462" cy="2603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1E2431CD-39B2-8840-9128-AAA179D1377F}"/>
              </a:ext>
            </a:extLst>
          </p:cNvPr>
          <p:cNvSpPr/>
          <p:nvPr/>
        </p:nvSpPr>
        <p:spPr>
          <a:xfrm>
            <a:off x="6610281" y="2498942"/>
            <a:ext cx="385506" cy="886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E6DC7F3-ACA2-C243-972D-5263127A56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433" y="2259805"/>
            <a:ext cx="938234" cy="8631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2978B13E-3BA7-1948-854F-C4941B84AE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90" y="2186332"/>
            <a:ext cx="938234" cy="8631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B6A79DE-EA0D-B74C-935D-D69CC0927D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276" y="1122441"/>
            <a:ext cx="938234" cy="863175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0788DA4C-E73A-8846-9E12-963E270DA2CE}"/>
              </a:ext>
            </a:extLst>
          </p:cNvPr>
          <p:cNvSpPr/>
          <p:nvPr/>
        </p:nvSpPr>
        <p:spPr>
          <a:xfrm>
            <a:off x="4418440" y="2533444"/>
            <a:ext cx="601227" cy="29084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26AF485-D303-EC4D-BB10-90ED388FDB0F}"/>
              </a:ext>
            </a:extLst>
          </p:cNvPr>
          <p:cNvSpPr txBox="1"/>
          <p:nvPr/>
        </p:nvSpPr>
        <p:spPr>
          <a:xfrm>
            <a:off x="4263726" y="2454457"/>
            <a:ext cx="1117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dATP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C4D48F7-B139-B043-8042-82232D3AB2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42" y="413159"/>
            <a:ext cx="531237" cy="7499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0D375E7-EE29-8446-A957-90F74FDEBF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69" y="3690484"/>
            <a:ext cx="665734" cy="828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3B9F140-AFB5-FF48-B547-3728C214D1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536" y="1048716"/>
            <a:ext cx="598915" cy="653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82C4A99-B7F5-374C-9443-F8F522580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284" y="3215613"/>
            <a:ext cx="890898" cy="457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817EAAA-89E3-1A44-8D06-CD91AB2D753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3" y="1820117"/>
            <a:ext cx="931982" cy="521328"/>
          </a:xfrm>
          <a:prstGeom prst="rect">
            <a:avLst/>
          </a:prstGeom>
        </p:spPr>
      </p:pic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0" y="-1923"/>
            <a:ext cx="9582108" cy="5081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3600" b="1" dirty="0">
                <a:solidFill>
                  <a:schemeClr val="tx1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How conserved is ADA among model organisms?</a:t>
            </a:r>
            <a:endParaRPr sz="3600" b="1" dirty="0">
              <a:solidFill>
                <a:schemeClr val="tx1"/>
              </a:solidFill>
              <a:latin typeface="Adobe Devanagari" panose="02040503050201020203" pitchFamily="18" charset="77"/>
              <a:cs typeface="Adobe Devanagari" panose="02040503050201020203" pitchFamily="18" charset="77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8629225" y="1935133"/>
            <a:ext cx="6267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98%</a:t>
            </a:r>
            <a:endParaRPr b="1" dirty="0"/>
          </a:p>
        </p:txBody>
      </p:sp>
      <p:sp>
        <p:nvSpPr>
          <p:cNvPr id="131" name="Shape 131"/>
          <p:cNvSpPr txBox="1"/>
          <p:nvPr/>
        </p:nvSpPr>
        <p:spPr>
          <a:xfrm>
            <a:off x="8653404" y="3215933"/>
            <a:ext cx="6267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69%</a:t>
            </a:r>
            <a:endParaRPr b="1" dirty="0"/>
          </a:p>
        </p:txBody>
      </p:sp>
      <p:sp>
        <p:nvSpPr>
          <p:cNvPr id="133" name="Shape 133"/>
          <p:cNvSpPr txBox="1"/>
          <p:nvPr/>
        </p:nvSpPr>
        <p:spPr>
          <a:xfrm>
            <a:off x="8631018" y="4514518"/>
            <a:ext cx="6267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26%</a:t>
            </a:r>
            <a:endParaRPr b="1" dirty="0"/>
          </a:p>
        </p:txBody>
      </p:sp>
      <p:sp>
        <p:nvSpPr>
          <p:cNvPr id="134" name="Shape 134"/>
          <p:cNvSpPr txBox="1"/>
          <p:nvPr/>
        </p:nvSpPr>
        <p:spPr>
          <a:xfrm>
            <a:off x="8583354" y="703973"/>
            <a:ext cx="7668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100%</a:t>
            </a:r>
            <a:endParaRPr b="1" dirty="0"/>
          </a:p>
        </p:txBody>
      </p:sp>
      <p:sp>
        <p:nvSpPr>
          <p:cNvPr id="37" name="Shape 129">
            <a:extLst>
              <a:ext uri="{FF2B5EF4-FFF2-40B4-BE49-F238E27FC236}">
                <a16:creationId xmlns="" xmlns:a16="http://schemas.microsoft.com/office/drawing/2014/main" id="{8517B682-EA6E-F24B-8490-7D4D18A8C2BE}"/>
              </a:ext>
            </a:extLst>
          </p:cNvPr>
          <p:cNvSpPr txBox="1"/>
          <p:nvPr/>
        </p:nvSpPr>
        <p:spPr>
          <a:xfrm>
            <a:off x="2486447" y="688300"/>
            <a:ext cx="4207954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</a:rPr>
              <a:t>Adenosine/AMP Deaminase 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43" name="Shape 129">
            <a:extLst>
              <a:ext uri="{FF2B5EF4-FFF2-40B4-BE49-F238E27FC236}">
                <a16:creationId xmlns="" xmlns:a16="http://schemas.microsoft.com/office/drawing/2014/main" id="{E64971CD-4AEF-224E-9EDC-7F478FDBEFDD}"/>
              </a:ext>
            </a:extLst>
          </p:cNvPr>
          <p:cNvSpPr txBox="1"/>
          <p:nvPr/>
        </p:nvSpPr>
        <p:spPr>
          <a:xfrm>
            <a:off x="2486447" y="1238273"/>
            <a:ext cx="4207954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</a:rPr>
              <a:t>Adenosine/AMP Deaminase 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64" name="Shape 130">
            <a:extLst>
              <a:ext uri="{FF2B5EF4-FFF2-40B4-BE49-F238E27FC236}">
                <a16:creationId xmlns="" xmlns:a16="http://schemas.microsoft.com/office/drawing/2014/main" id="{A6FDCB0A-2066-1944-B7F1-827B7C2CE668}"/>
              </a:ext>
            </a:extLst>
          </p:cNvPr>
          <p:cNvSpPr txBox="1"/>
          <p:nvPr/>
        </p:nvSpPr>
        <p:spPr>
          <a:xfrm>
            <a:off x="8629225" y="1328047"/>
            <a:ext cx="6267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99%</a:t>
            </a:r>
            <a:endParaRPr b="1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D26FA47-6F35-3142-AD89-0FC2B5D7E3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246" y="2465820"/>
            <a:ext cx="630936" cy="6652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B170384-E655-6542-8D12-C958F2FDAF78}"/>
              </a:ext>
            </a:extLst>
          </p:cNvPr>
          <p:cNvSpPr/>
          <p:nvPr/>
        </p:nvSpPr>
        <p:spPr>
          <a:xfrm>
            <a:off x="4059826" y="4510398"/>
            <a:ext cx="25923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>
                <a:solidFill>
                  <a:srgbClr val="FFFFFF"/>
                </a:solidFill>
              </a:rPr>
              <a:t>Adenosine/AMP Deaminase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FF81FCD-C02F-134D-84FB-D3340836D78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331" y="667155"/>
            <a:ext cx="6627281" cy="479081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4BA76BEE-4C87-164D-891C-72380560CE0E}"/>
              </a:ext>
            </a:extLst>
          </p:cNvPr>
          <p:cNvSpPr/>
          <p:nvPr/>
        </p:nvSpPr>
        <p:spPr>
          <a:xfrm>
            <a:off x="5825574" y="776565"/>
            <a:ext cx="20826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100" b="1" dirty="0">
                <a:solidFill>
                  <a:srgbClr val="FFFFFF"/>
                </a:solidFill>
              </a:rPr>
              <a:t>Adenosine/AMP Deaminase 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="" xmlns:a16="http://schemas.microsoft.com/office/drawing/2014/main" id="{8B5268B4-29DF-8A4D-8A9C-074E2C67659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330" y="1255239"/>
            <a:ext cx="6627281" cy="479081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849EB6CE-186A-E546-B587-FF1A7B995D0E}"/>
              </a:ext>
            </a:extLst>
          </p:cNvPr>
          <p:cNvSpPr/>
          <p:nvPr/>
        </p:nvSpPr>
        <p:spPr>
          <a:xfrm>
            <a:off x="5848528" y="1405816"/>
            <a:ext cx="20826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100" b="1" dirty="0">
                <a:solidFill>
                  <a:srgbClr val="FFFFFF"/>
                </a:solidFill>
              </a:rPr>
              <a:t>Adenosine/AMP Deaminase 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="" xmlns:a16="http://schemas.microsoft.com/office/drawing/2014/main" id="{82BDF5CA-ADA9-974C-8A3F-22A0E8C3912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330" y="1884642"/>
            <a:ext cx="6627281" cy="479081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0FFA2C4B-8C76-6D42-99BF-4B964553357D}"/>
              </a:ext>
            </a:extLst>
          </p:cNvPr>
          <p:cNvSpPr/>
          <p:nvPr/>
        </p:nvSpPr>
        <p:spPr>
          <a:xfrm>
            <a:off x="5818886" y="2609774"/>
            <a:ext cx="20826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100" b="1" dirty="0">
                <a:solidFill>
                  <a:srgbClr val="FFFFFF"/>
                </a:solidFill>
              </a:rPr>
              <a:t>Adenosine/AMP Deaminase 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ED33102F-0298-1F41-ABD0-0490DC1513D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328" y="2539373"/>
            <a:ext cx="6627281" cy="47908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="" xmlns:a16="http://schemas.microsoft.com/office/drawing/2014/main" id="{7819F074-56C4-E646-AC9C-003D58BD2C4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328" y="3155772"/>
            <a:ext cx="6627281" cy="479081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F3EC1BB4-8DF4-B744-9604-00E4E52EE375}"/>
              </a:ext>
            </a:extLst>
          </p:cNvPr>
          <p:cNvSpPr/>
          <p:nvPr/>
        </p:nvSpPr>
        <p:spPr>
          <a:xfrm>
            <a:off x="5825574" y="1987279"/>
            <a:ext cx="20826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100" b="1" dirty="0">
                <a:solidFill>
                  <a:srgbClr val="FFFFFF"/>
                </a:solidFill>
              </a:rPr>
              <a:t>Adenosine/AMP Deaminase 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9199600C-03EB-9A43-B85A-036B0F277490}"/>
              </a:ext>
            </a:extLst>
          </p:cNvPr>
          <p:cNvSpPr/>
          <p:nvPr/>
        </p:nvSpPr>
        <p:spPr>
          <a:xfrm>
            <a:off x="5874145" y="2654012"/>
            <a:ext cx="20826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100" b="1" dirty="0">
                <a:solidFill>
                  <a:srgbClr val="FFFFFF"/>
                </a:solidFill>
              </a:rPr>
              <a:t>Adenosine/AMP Deaminase 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D58BC680-BC5A-1D46-BA22-AA631D38F3EF}"/>
              </a:ext>
            </a:extLst>
          </p:cNvPr>
          <p:cNvSpPr/>
          <p:nvPr/>
        </p:nvSpPr>
        <p:spPr>
          <a:xfrm>
            <a:off x="5848528" y="3283539"/>
            <a:ext cx="20826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100" b="1" dirty="0">
                <a:solidFill>
                  <a:srgbClr val="FFFFFF"/>
                </a:solidFill>
              </a:rPr>
              <a:t>Adenosine/AMP Deaminase 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C4D2E84F-5F7A-B04F-BBFA-028F6CD0F679}"/>
              </a:ext>
            </a:extLst>
          </p:cNvPr>
          <p:cNvSpPr/>
          <p:nvPr/>
        </p:nvSpPr>
        <p:spPr>
          <a:xfrm>
            <a:off x="6199598" y="4031974"/>
            <a:ext cx="13211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100" b="1" dirty="0">
                <a:solidFill>
                  <a:srgbClr val="FFFFFF"/>
                </a:solidFill>
              </a:rPr>
              <a:t>AMP Deaminase 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="" xmlns:a16="http://schemas.microsoft.com/office/drawing/2014/main" id="{5E5C6114-FD93-6147-8911-4B1031720C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485" y="3767495"/>
            <a:ext cx="6627281" cy="479081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="" xmlns:a16="http://schemas.microsoft.com/office/drawing/2014/main" id="{FED94291-6B1B-6E47-9B58-0DF9FFD5F68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331" y="4422345"/>
            <a:ext cx="6627281" cy="4790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8091FD4-1EC9-804B-BE70-E8759713EF2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288" y="4536830"/>
            <a:ext cx="741800" cy="59841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9C6CC2E-FD98-154D-A9B8-0AA51BAB019F}"/>
              </a:ext>
            </a:extLst>
          </p:cNvPr>
          <p:cNvSpPr/>
          <p:nvPr/>
        </p:nvSpPr>
        <p:spPr>
          <a:xfrm>
            <a:off x="213843" y="3672735"/>
            <a:ext cx="148437" cy="1059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Shape 133">
            <a:extLst>
              <a:ext uri="{FF2B5EF4-FFF2-40B4-BE49-F238E27FC236}">
                <a16:creationId xmlns="" xmlns:a16="http://schemas.microsoft.com/office/drawing/2014/main" id="{DDF5C69D-25AC-244C-8B68-DA2B4E092DD1}"/>
              </a:ext>
            </a:extLst>
          </p:cNvPr>
          <p:cNvSpPr txBox="1"/>
          <p:nvPr/>
        </p:nvSpPr>
        <p:spPr>
          <a:xfrm>
            <a:off x="8637143" y="3865705"/>
            <a:ext cx="6267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29%</a:t>
            </a:r>
            <a:endParaRPr b="1" dirty="0"/>
          </a:p>
        </p:txBody>
      </p:sp>
      <p:sp>
        <p:nvSpPr>
          <p:cNvPr id="137" name="Shape 133">
            <a:extLst>
              <a:ext uri="{FF2B5EF4-FFF2-40B4-BE49-F238E27FC236}">
                <a16:creationId xmlns="" xmlns:a16="http://schemas.microsoft.com/office/drawing/2014/main" id="{4163F9C5-0F19-C443-946B-947694DC5B71}"/>
              </a:ext>
            </a:extLst>
          </p:cNvPr>
          <p:cNvSpPr txBox="1"/>
          <p:nvPr/>
        </p:nvSpPr>
        <p:spPr>
          <a:xfrm>
            <a:off x="8653404" y="2621727"/>
            <a:ext cx="6267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92%</a:t>
            </a:r>
            <a:endParaRPr b="1" dirty="0"/>
          </a:p>
        </p:txBody>
      </p: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A145E87B-E466-BE42-B13F-081C275848CA}"/>
              </a:ext>
            </a:extLst>
          </p:cNvPr>
          <p:cNvSpPr/>
          <p:nvPr/>
        </p:nvSpPr>
        <p:spPr>
          <a:xfrm>
            <a:off x="5874145" y="4548155"/>
            <a:ext cx="20826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100" b="1" dirty="0">
                <a:solidFill>
                  <a:srgbClr val="FFFFFF"/>
                </a:solidFill>
              </a:rPr>
              <a:t>Adenosine/AMP Deaminase 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6D97B735-F4DE-1D43-B6C0-93AF8B2BC76D}"/>
              </a:ext>
            </a:extLst>
          </p:cNvPr>
          <p:cNvSpPr/>
          <p:nvPr/>
        </p:nvSpPr>
        <p:spPr>
          <a:xfrm>
            <a:off x="6093217" y="3881008"/>
            <a:ext cx="13211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100" b="1" dirty="0">
                <a:solidFill>
                  <a:srgbClr val="FFFFFF"/>
                </a:solidFill>
              </a:rPr>
              <a:t>AMP Deaminase </a:t>
            </a:r>
          </a:p>
        </p:txBody>
      </p:sp>
      <p:sp>
        <p:nvSpPr>
          <p:cNvPr id="38" name="Shape 134"/>
          <p:cNvSpPr txBox="1"/>
          <p:nvPr/>
        </p:nvSpPr>
        <p:spPr>
          <a:xfrm>
            <a:off x="7938291" y="711281"/>
            <a:ext cx="7668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363 aa</a:t>
            </a:r>
            <a:endParaRPr b="1" dirty="0"/>
          </a:p>
        </p:txBody>
      </p:sp>
      <p:sp>
        <p:nvSpPr>
          <p:cNvPr id="39" name="Shape 134"/>
          <p:cNvSpPr txBox="1"/>
          <p:nvPr/>
        </p:nvSpPr>
        <p:spPr>
          <a:xfrm>
            <a:off x="7956766" y="1296155"/>
            <a:ext cx="7668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363 aa</a:t>
            </a:r>
            <a:endParaRPr b="1" dirty="0"/>
          </a:p>
        </p:txBody>
      </p:sp>
      <p:sp>
        <p:nvSpPr>
          <p:cNvPr id="40" name="Shape 134"/>
          <p:cNvSpPr txBox="1"/>
          <p:nvPr/>
        </p:nvSpPr>
        <p:spPr>
          <a:xfrm>
            <a:off x="7972612" y="1909970"/>
            <a:ext cx="7668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352 aa</a:t>
            </a:r>
            <a:endParaRPr b="1" dirty="0"/>
          </a:p>
        </p:txBody>
      </p:sp>
      <p:sp>
        <p:nvSpPr>
          <p:cNvPr id="41" name="Shape 134"/>
          <p:cNvSpPr txBox="1"/>
          <p:nvPr/>
        </p:nvSpPr>
        <p:spPr>
          <a:xfrm>
            <a:off x="7988254" y="2599172"/>
            <a:ext cx="7668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337 aa</a:t>
            </a:r>
            <a:endParaRPr b="1" dirty="0"/>
          </a:p>
        </p:txBody>
      </p:sp>
      <p:sp>
        <p:nvSpPr>
          <p:cNvPr id="42" name="Shape 134"/>
          <p:cNvSpPr txBox="1"/>
          <p:nvPr/>
        </p:nvSpPr>
        <p:spPr>
          <a:xfrm>
            <a:off x="7988254" y="3239451"/>
            <a:ext cx="766800" cy="405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362 aa</a:t>
            </a:r>
            <a:endParaRPr b="1" dirty="0"/>
          </a:p>
        </p:txBody>
      </p:sp>
      <p:sp>
        <p:nvSpPr>
          <p:cNvPr id="44" name="Shape 134"/>
          <p:cNvSpPr txBox="1"/>
          <p:nvPr/>
        </p:nvSpPr>
        <p:spPr>
          <a:xfrm>
            <a:off x="7996484" y="3873584"/>
            <a:ext cx="7668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355 aa</a:t>
            </a:r>
            <a:endParaRPr b="1" dirty="0"/>
          </a:p>
        </p:txBody>
      </p:sp>
      <p:sp>
        <p:nvSpPr>
          <p:cNvPr id="45" name="Shape 134"/>
          <p:cNvSpPr txBox="1"/>
          <p:nvPr/>
        </p:nvSpPr>
        <p:spPr>
          <a:xfrm>
            <a:off x="7996484" y="4481426"/>
            <a:ext cx="7668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357 aa</a:t>
            </a:r>
            <a:endParaRPr b="1" dirty="0"/>
          </a:p>
        </p:txBody>
      </p:sp>
      <p:sp>
        <p:nvSpPr>
          <p:cNvPr id="2" name="TextBox 1"/>
          <p:cNvSpPr txBox="1"/>
          <p:nvPr/>
        </p:nvSpPr>
        <p:spPr>
          <a:xfrm>
            <a:off x="7946123" y="483825"/>
            <a:ext cx="831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7030A0"/>
                </a:solidFill>
              </a:rPr>
              <a:t>Length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86940" y="491302"/>
            <a:ext cx="433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7030A0"/>
                </a:solidFill>
              </a:rPr>
              <a:t>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 result for adage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0474" y="1884897"/>
            <a:ext cx="3186113" cy="8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73550"/>
            <a:ext cx="8520600" cy="5727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Adobe Devanagari"/>
              </a:rPr>
              <a:t>Treatments for ADA SCID</a:t>
            </a:r>
            <a:endParaRPr lang="en-US" sz="4800" dirty="0">
              <a:solidFill>
                <a:srgbClr val="002060"/>
              </a:solidFill>
              <a:latin typeface="Adobe Devanaga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224" y="1286500"/>
            <a:ext cx="337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Enzyme Replacement Therapy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12349" y="1303037"/>
            <a:ext cx="2974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Bone Marrow/Stem Cell transplant</a:t>
            </a:r>
            <a:endParaRPr lang="en-US" sz="2400" dirty="0"/>
          </a:p>
        </p:txBody>
      </p:sp>
      <p:pic>
        <p:nvPicPr>
          <p:cNvPr id="9222" name="Picture 6" descr="Image result for hematopoietic stem cells therapy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9424" y="2467411"/>
            <a:ext cx="3590925" cy="223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05725" y="4200525"/>
            <a:ext cx="1371600" cy="504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4" name="Picture 8" descr="Image result for adagen therap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567" y="2736247"/>
            <a:ext cx="3187700" cy="212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7270" y="1012047"/>
            <a:ext cx="4365075" cy="39069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553437" y="1012047"/>
            <a:ext cx="4365075" cy="39069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2F60AD1-16B4-3045-9F35-B599FC2582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8610" y="2525185"/>
            <a:ext cx="3875867" cy="2487167"/>
          </a:xfrm>
          <a:prstGeom prst="rect">
            <a:avLst/>
          </a:prstGeom>
        </p:spPr>
      </p:pic>
      <p:pic>
        <p:nvPicPr>
          <p:cNvPr id="5" name="Shape 150">
            <a:extLst>
              <a:ext uri="{FF2B5EF4-FFF2-40B4-BE49-F238E27FC236}">
                <a16:creationId xmlns="" xmlns:a16="http://schemas.microsoft.com/office/drawing/2014/main" id="{687174C6-E9A4-5141-B551-AFF6DDE8C630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61" y="2569221"/>
            <a:ext cx="3167879" cy="2313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0"/>
          </a:effectLst>
        </p:spPr>
      </p:pic>
      <p:sp>
        <p:nvSpPr>
          <p:cNvPr id="6" name="Left Arrow 5">
            <a:extLst>
              <a:ext uri="{FF2B5EF4-FFF2-40B4-BE49-F238E27FC236}">
                <a16:creationId xmlns="" xmlns:a16="http://schemas.microsoft.com/office/drawing/2014/main" id="{F1EE69E9-86B2-E846-8AC0-BDE7232E2D45}"/>
              </a:ext>
            </a:extLst>
          </p:cNvPr>
          <p:cNvSpPr/>
          <p:nvPr/>
        </p:nvSpPr>
        <p:spPr>
          <a:xfrm>
            <a:off x="3950162" y="3920540"/>
            <a:ext cx="475487" cy="310896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ACA70AF-75AA-5C4B-B5C9-EB264C73D2DB}"/>
              </a:ext>
            </a:extLst>
          </p:cNvPr>
          <p:cNvSpPr txBox="1"/>
          <p:nvPr/>
        </p:nvSpPr>
        <p:spPr>
          <a:xfrm>
            <a:off x="4032477" y="3371151"/>
            <a:ext cx="42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?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BD49C17-2EC0-3644-997B-7F01E4D4E1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5968" y="920049"/>
            <a:ext cx="3687836" cy="18036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5955472-E95E-454C-A0A4-C1DE78B85C4A}"/>
              </a:ext>
            </a:extLst>
          </p:cNvPr>
          <p:cNvSpPr txBox="1"/>
          <p:nvPr/>
        </p:nvSpPr>
        <p:spPr>
          <a:xfrm>
            <a:off x="570822" y="-28346"/>
            <a:ext cx="8233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5400" b="1" dirty="0">
                <a:solidFill>
                  <a:srgbClr val="002060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Current gap in knowledge?</a:t>
            </a:r>
            <a:endParaRPr lang="en-US" sz="5400" dirty="0"/>
          </a:p>
        </p:txBody>
      </p:sp>
      <p:sp>
        <p:nvSpPr>
          <p:cNvPr id="15" name="Curved Down Arrow 14">
            <a:extLst>
              <a:ext uri="{FF2B5EF4-FFF2-40B4-BE49-F238E27FC236}">
                <a16:creationId xmlns="" xmlns:a16="http://schemas.microsoft.com/office/drawing/2014/main" id="{DFF175B5-BC85-C24D-801F-B032DDD71D73}"/>
              </a:ext>
            </a:extLst>
          </p:cNvPr>
          <p:cNvSpPr/>
          <p:nvPr/>
        </p:nvSpPr>
        <p:spPr>
          <a:xfrm rot="2545001">
            <a:off x="5814982" y="1557480"/>
            <a:ext cx="1280160" cy="603504"/>
          </a:xfrm>
          <a:prstGeom prst="curved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094CC8B-A7F8-1E45-B285-AFE312176478}"/>
              </a:ext>
            </a:extLst>
          </p:cNvPr>
          <p:cNvSpPr/>
          <p:nvPr/>
        </p:nvSpPr>
        <p:spPr>
          <a:xfrm>
            <a:off x="4928610" y="1511644"/>
            <a:ext cx="630942" cy="19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225CD51-DBD1-744A-93DD-22614C50929F}"/>
              </a:ext>
            </a:extLst>
          </p:cNvPr>
          <p:cNvSpPr/>
          <p:nvPr/>
        </p:nvSpPr>
        <p:spPr>
          <a:xfrm>
            <a:off x="4818888" y="4304938"/>
            <a:ext cx="425193" cy="773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A45A698-42D6-F046-B38C-9FBAF7C60D1F}"/>
              </a:ext>
            </a:extLst>
          </p:cNvPr>
          <p:cNvSpPr txBox="1"/>
          <p:nvPr/>
        </p:nvSpPr>
        <p:spPr>
          <a:xfrm>
            <a:off x="94079" y="4616688"/>
            <a:ext cx="592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Pulmonary </a:t>
            </a:r>
            <a:r>
              <a:rPr lang="en-US" sz="2400" b="1" dirty="0"/>
              <a:t>alveolar</a:t>
            </a:r>
            <a:r>
              <a:rPr lang="en-US" sz="2400" dirty="0"/>
              <a:t> </a:t>
            </a:r>
            <a:r>
              <a:rPr lang="en-US" sz="2400" dirty="0" err="1"/>
              <a:t>proteinosis</a:t>
            </a:r>
            <a:r>
              <a:rPr lang="en-US" sz="2400" dirty="0"/>
              <a:t> (PAP)</a:t>
            </a:r>
            <a:endParaRPr lang="en-US" sz="2400" b="1" dirty="0">
              <a:solidFill>
                <a:srgbClr val="FF0000"/>
              </a:solidFill>
              <a:latin typeface="Adobe Devanagari" panose="02040503050201020203" pitchFamily="18" charset="77"/>
              <a:cs typeface="Adobe Devanagari" panose="020405030502010202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057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258707" y="-186142"/>
            <a:ext cx="8520600" cy="3722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solidFill>
                  <a:srgbClr val="C00000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Choosing a model organism</a:t>
            </a:r>
            <a:endParaRPr sz="5400" b="1" dirty="0">
              <a:solidFill>
                <a:srgbClr val="C00000"/>
              </a:solidFill>
              <a:latin typeface="Adobe Devanagari" panose="02040503050201020203" pitchFamily="18" charset="77"/>
              <a:cs typeface="Adobe Devanagari" panose="02040503050201020203" pitchFamily="18" charset="77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10"/>
          <a:stretch/>
        </p:blipFill>
        <p:spPr>
          <a:xfrm>
            <a:off x="542262" y="679845"/>
            <a:ext cx="8041172" cy="418476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0D2E626-4B92-604C-B5E5-685551D6B0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362" y="2646494"/>
            <a:ext cx="2438638" cy="1997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33D2B3-08CB-BC4D-83D4-DCA1ED2C4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00" y="0"/>
            <a:ext cx="8520600" cy="57270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What Model Organism to Choose?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BA95EBC-D8B5-6C43-A482-02F4B74A95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7972" y="917246"/>
            <a:ext cx="3701712" cy="156628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C1BFD0FA-F886-754F-9EB2-3A89A6C05E90}"/>
              </a:ext>
            </a:extLst>
          </p:cNvPr>
          <p:cNvCxnSpPr>
            <a:cxnSpLocks/>
          </p:cNvCxnSpPr>
          <p:nvPr/>
        </p:nvCxnSpPr>
        <p:spPr>
          <a:xfrm flipH="1">
            <a:off x="1671412" y="2474354"/>
            <a:ext cx="743023" cy="3442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AD41A05E-8B43-9543-8E65-AD592F78FEBC}"/>
              </a:ext>
            </a:extLst>
          </p:cNvPr>
          <p:cNvCxnSpPr>
            <a:cxnSpLocks/>
          </p:cNvCxnSpPr>
          <p:nvPr/>
        </p:nvCxnSpPr>
        <p:spPr>
          <a:xfrm>
            <a:off x="4686382" y="2319528"/>
            <a:ext cx="0" cy="6065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289BDAA3-1F7A-7A46-B40E-252A9A10A0F9}"/>
              </a:ext>
            </a:extLst>
          </p:cNvPr>
          <p:cNvCxnSpPr>
            <a:cxnSpLocks/>
          </p:cNvCxnSpPr>
          <p:nvPr/>
        </p:nvCxnSpPr>
        <p:spPr>
          <a:xfrm>
            <a:off x="6279684" y="2128316"/>
            <a:ext cx="318424" cy="4944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0E7A59F-AB09-884B-90A9-7D0590A8D1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8092" y="3173391"/>
            <a:ext cx="4700016" cy="12572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D03971E-C029-6F43-929A-017C15F1B0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50" y="2734367"/>
            <a:ext cx="1082277" cy="19100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1412" y="2926080"/>
            <a:ext cx="7472588" cy="1994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032" y="2128316"/>
            <a:ext cx="4066673" cy="1045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128316"/>
            <a:ext cx="2577972" cy="279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0D2E626-4B92-604C-B5E5-685551D6B0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362" y="2646494"/>
            <a:ext cx="2438638" cy="1997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33D2B3-08CB-BC4D-83D4-DCA1ED2C4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00" y="0"/>
            <a:ext cx="8520600" cy="57270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What Model Organism to Choose?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BA95EBC-D8B5-6C43-A482-02F4B74A95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7972" y="917246"/>
            <a:ext cx="3701712" cy="156628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C1BFD0FA-F886-754F-9EB2-3A89A6C05E90}"/>
              </a:ext>
            </a:extLst>
          </p:cNvPr>
          <p:cNvCxnSpPr>
            <a:cxnSpLocks/>
          </p:cNvCxnSpPr>
          <p:nvPr/>
        </p:nvCxnSpPr>
        <p:spPr>
          <a:xfrm flipH="1">
            <a:off x="1671412" y="2474354"/>
            <a:ext cx="743023" cy="3442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AD41A05E-8B43-9543-8E65-AD592F78FEBC}"/>
              </a:ext>
            </a:extLst>
          </p:cNvPr>
          <p:cNvCxnSpPr>
            <a:cxnSpLocks/>
          </p:cNvCxnSpPr>
          <p:nvPr/>
        </p:nvCxnSpPr>
        <p:spPr>
          <a:xfrm>
            <a:off x="4686382" y="2319528"/>
            <a:ext cx="0" cy="6065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289BDAA3-1F7A-7A46-B40E-252A9A10A0F9}"/>
              </a:ext>
            </a:extLst>
          </p:cNvPr>
          <p:cNvCxnSpPr>
            <a:cxnSpLocks/>
          </p:cNvCxnSpPr>
          <p:nvPr/>
        </p:nvCxnSpPr>
        <p:spPr>
          <a:xfrm>
            <a:off x="6279684" y="2128316"/>
            <a:ext cx="318424" cy="4944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0E7A59F-AB09-884B-90A9-7D0590A8D1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8092" y="3173391"/>
            <a:ext cx="4700016" cy="12572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D03971E-C029-6F43-929A-017C15F1B0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50" y="2734367"/>
            <a:ext cx="1082277" cy="19100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1412" y="2926080"/>
            <a:ext cx="7472588" cy="1994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032" y="2128316"/>
            <a:ext cx="4066673" cy="1045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6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0D2E626-4B92-604C-B5E5-685551D6B0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362" y="2646494"/>
            <a:ext cx="2438638" cy="1997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33D2B3-08CB-BC4D-83D4-DCA1ED2C4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00" y="0"/>
            <a:ext cx="8520600" cy="57270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What Model Organism to Choose?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BA95EBC-D8B5-6C43-A482-02F4B74A95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7972" y="917246"/>
            <a:ext cx="3701712" cy="156628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C1BFD0FA-F886-754F-9EB2-3A89A6C05E90}"/>
              </a:ext>
            </a:extLst>
          </p:cNvPr>
          <p:cNvCxnSpPr>
            <a:cxnSpLocks/>
          </p:cNvCxnSpPr>
          <p:nvPr/>
        </p:nvCxnSpPr>
        <p:spPr>
          <a:xfrm flipH="1">
            <a:off x="1671412" y="2474354"/>
            <a:ext cx="743023" cy="3442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AD41A05E-8B43-9543-8E65-AD592F78FEBC}"/>
              </a:ext>
            </a:extLst>
          </p:cNvPr>
          <p:cNvCxnSpPr>
            <a:cxnSpLocks/>
          </p:cNvCxnSpPr>
          <p:nvPr/>
        </p:nvCxnSpPr>
        <p:spPr>
          <a:xfrm>
            <a:off x="4686382" y="2319528"/>
            <a:ext cx="0" cy="6065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289BDAA3-1F7A-7A46-B40E-252A9A10A0F9}"/>
              </a:ext>
            </a:extLst>
          </p:cNvPr>
          <p:cNvCxnSpPr>
            <a:cxnSpLocks/>
          </p:cNvCxnSpPr>
          <p:nvPr/>
        </p:nvCxnSpPr>
        <p:spPr>
          <a:xfrm>
            <a:off x="6279684" y="2128316"/>
            <a:ext cx="318424" cy="4944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0E7A59F-AB09-884B-90A9-7D0590A8D1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8092" y="3173391"/>
            <a:ext cx="4700016" cy="12572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D03971E-C029-6F43-929A-017C15F1B0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50" y="2734367"/>
            <a:ext cx="1082277" cy="19100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00458" y="2926080"/>
            <a:ext cx="2443542" cy="1994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09674" y="2128316"/>
            <a:ext cx="3441031" cy="1045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30"/>
          <a:stretch/>
        </p:blipFill>
        <p:spPr>
          <a:xfrm>
            <a:off x="5558935" y="890816"/>
            <a:ext cx="2244866" cy="3143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169" y="897255"/>
            <a:ext cx="3842665" cy="3130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34" y="20750"/>
            <a:ext cx="9130474" cy="8418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77"/>
                <a:cs typeface="Adobe Devanagari" panose="02040503050201020203" pitchFamily="18" charset="77"/>
              </a:rPr>
              <a:t>What is Severe Combined Immunodeficiency?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6592" y="4174312"/>
            <a:ext cx="6054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7030A0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SCID</a:t>
            </a:r>
            <a:r>
              <a:rPr lang="en-US" sz="1600" dirty="0">
                <a:latin typeface="Adobe Devanagari" panose="02040503050201020203" pitchFamily="18" charset="77"/>
                <a:cs typeface="Adobe Devanagari" panose="02040503050201020203" pitchFamily="18" charset="77"/>
              </a:rPr>
              <a:t> </a:t>
            </a:r>
            <a:r>
              <a:rPr lang="en-US" sz="1600" dirty="0" smtClean="0">
                <a:latin typeface="Adobe Devanagari" panose="02040503050201020203" pitchFamily="18" charset="77"/>
                <a:cs typeface="Adobe Devanagari" panose="02040503050201020203" pitchFamily="18" charset="77"/>
              </a:rPr>
              <a:t>rare immunological disorder affecting survival </a:t>
            </a:r>
            <a:r>
              <a:rPr lang="en-US" sz="1600" dirty="0">
                <a:latin typeface="Adobe Devanagari" panose="02040503050201020203" pitchFamily="18" charset="77"/>
                <a:cs typeface="Adobe Devanagari" panose="02040503050201020203" pitchFamily="18" charset="77"/>
              </a:rPr>
              <a:t>and function of </a:t>
            </a:r>
            <a:r>
              <a:rPr lang="en-US" sz="1600" b="1" i="1" dirty="0">
                <a:solidFill>
                  <a:srgbClr val="FF0000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T-</a:t>
            </a:r>
            <a:r>
              <a:rPr lang="en-US" sz="1600" i="1" dirty="0">
                <a:solidFill>
                  <a:srgbClr val="FF0000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,</a:t>
            </a:r>
            <a:r>
              <a:rPr lang="en-US" sz="1600" dirty="0">
                <a:solidFill>
                  <a:srgbClr val="FF0000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and/o</a:t>
            </a:r>
            <a:r>
              <a:rPr lang="en-US" sz="1600" i="1" dirty="0">
                <a:solidFill>
                  <a:schemeClr val="tx1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r</a:t>
            </a:r>
            <a:r>
              <a:rPr lang="en-US" sz="1600" i="1" dirty="0">
                <a:solidFill>
                  <a:srgbClr val="FF0000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 </a:t>
            </a:r>
            <a:r>
              <a:rPr lang="en-US" sz="1600" b="1" i="1" dirty="0">
                <a:solidFill>
                  <a:srgbClr val="FF0000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B-</a:t>
            </a:r>
            <a:r>
              <a:rPr lang="en-US" sz="1600" dirty="0">
                <a:latin typeface="Adobe Devanagari" panose="02040503050201020203" pitchFamily="18" charset="77"/>
                <a:cs typeface="Adobe Devanagari" panose="02040503050201020203" pitchFamily="18" charset="77"/>
              </a:rPr>
              <a:t>, </a:t>
            </a:r>
            <a:r>
              <a:rPr lang="en-US" sz="1600" dirty="0" smtClean="0">
                <a:latin typeface="Adobe Devanagari" panose="02040503050201020203" pitchFamily="18" charset="77"/>
                <a:cs typeface="Adobe Devanagari" panose="02040503050201020203" pitchFamily="18" charset="77"/>
              </a:rPr>
              <a:t>and </a:t>
            </a:r>
            <a:r>
              <a:rPr lang="en-US" sz="1600" b="1" i="1" dirty="0" smtClean="0">
                <a:solidFill>
                  <a:srgbClr val="FF0000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NK </a:t>
            </a:r>
            <a:r>
              <a:rPr lang="en-US" sz="1600" b="1" i="1" dirty="0">
                <a:solidFill>
                  <a:srgbClr val="FF0000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lymphocytes</a:t>
            </a:r>
            <a:r>
              <a:rPr lang="en-US" sz="1600" dirty="0">
                <a:latin typeface="Adobe Devanagari" panose="02040503050201020203" pitchFamily="18" charset="77"/>
                <a:cs typeface="Adobe Devanagari" panose="02040503050201020203" pitchFamily="18" charset="77"/>
              </a:rPr>
              <a:t>. </a:t>
            </a:r>
            <a:r>
              <a:rPr lang="en-US" sz="1600" dirty="0" smtClean="0">
                <a:latin typeface="Adobe Devanagari" panose="02040503050201020203" pitchFamily="18" charset="77"/>
                <a:cs typeface="Adobe Devanagari" panose="02040503050201020203" pitchFamily="18" charset="77"/>
              </a:rPr>
              <a:t>The </a:t>
            </a:r>
            <a:r>
              <a:rPr lang="en-US" sz="1600" dirty="0">
                <a:latin typeface="Adobe Devanagari" panose="02040503050201020203" pitchFamily="18" charset="77"/>
                <a:cs typeface="Adobe Devanagari" panose="02040503050201020203" pitchFamily="18" charset="77"/>
              </a:rPr>
              <a:t>virtual lack of </a:t>
            </a:r>
            <a:r>
              <a:rPr lang="en-US" sz="1600" b="1" dirty="0">
                <a:solidFill>
                  <a:srgbClr val="FF0000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T, B, and NK Cells</a:t>
            </a:r>
            <a:r>
              <a:rPr lang="en-US" sz="1600" dirty="0">
                <a:solidFill>
                  <a:srgbClr val="FF0000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 </a:t>
            </a:r>
            <a:r>
              <a:rPr lang="en-US" sz="1600" dirty="0">
                <a:latin typeface="Adobe Devanagari" panose="02040503050201020203" pitchFamily="18" charset="77"/>
                <a:cs typeface="Adobe Devanagari" panose="02040503050201020203" pitchFamily="18" charset="77"/>
              </a:rPr>
              <a:t>renders these patients unable to fight pathogens.</a:t>
            </a:r>
          </a:p>
          <a:p>
            <a:pPr algn="just"/>
            <a:endParaRPr lang="en-US" sz="1600" dirty="0">
              <a:latin typeface="Adobe Devanagari" panose="02040503050201020203" pitchFamily="18" charset="77"/>
              <a:cs typeface="Adobe Devanagari" panose="02040503050201020203" pitchFamily="18" charset="7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8703" y="2437165"/>
            <a:ext cx="589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450907" y="2269437"/>
            <a:ext cx="762000" cy="35449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96826" y="2531163"/>
            <a:ext cx="386300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17169" y="2565869"/>
            <a:ext cx="113527" cy="106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42518" y="2563965"/>
            <a:ext cx="113527" cy="106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0D2E626-4B92-604C-B5E5-685551D6B0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362" y="2646494"/>
            <a:ext cx="2438638" cy="1997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33D2B3-08CB-BC4D-83D4-DCA1ED2C4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00" y="0"/>
            <a:ext cx="8520600" cy="57270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What Model Organism to Choose?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BA95EBC-D8B5-6C43-A482-02F4B74A95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7972" y="917246"/>
            <a:ext cx="3701712" cy="156628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C1BFD0FA-F886-754F-9EB2-3A89A6C05E90}"/>
              </a:ext>
            </a:extLst>
          </p:cNvPr>
          <p:cNvCxnSpPr>
            <a:cxnSpLocks/>
          </p:cNvCxnSpPr>
          <p:nvPr/>
        </p:nvCxnSpPr>
        <p:spPr>
          <a:xfrm flipH="1">
            <a:off x="1671412" y="2474354"/>
            <a:ext cx="743023" cy="3442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0E7A59F-AB09-884B-90A9-7D0590A8D1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8092" y="3173391"/>
            <a:ext cx="4700016" cy="12572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D03971E-C029-6F43-929A-017C15F1B0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50" y="2734367"/>
            <a:ext cx="1082277" cy="191009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C1BFD0FA-F886-754F-9EB2-3A89A6C05E90}"/>
              </a:ext>
            </a:extLst>
          </p:cNvPr>
          <p:cNvCxnSpPr>
            <a:cxnSpLocks/>
          </p:cNvCxnSpPr>
          <p:nvPr/>
        </p:nvCxnSpPr>
        <p:spPr>
          <a:xfrm>
            <a:off x="4692316" y="2317571"/>
            <a:ext cx="1207" cy="6104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C1BFD0FA-F886-754F-9EB2-3A89A6C05E90}"/>
              </a:ext>
            </a:extLst>
          </p:cNvPr>
          <p:cNvCxnSpPr>
            <a:cxnSpLocks/>
          </p:cNvCxnSpPr>
          <p:nvPr/>
        </p:nvCxnSpPr>
        <p:spPr>
          <a:xfrm>
            <a:off x="6259393" y="2259694"/>
            <a:ext cx="548474" cy="4021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20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33D2B3-08CB-BC4D-83D4-DCA1ED2C4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00" y="0"/>
            <a:ext cx="8520600" cy="57270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What Model Organism to Choose?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9F4710C-8A6A-8744-B4D7-09F642A2F0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5265" y="726230"/>
            <a:ext cx="2359152" cy="1828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9E2B78-377A-8B43-9126-096C23770A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716" y="3013850"/>
            <a:ext cx="2282085" cy="1985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D9DE13F-3D28-D046-BF89-32D4576383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889" y="3293649"/>
            <a:ext cx="1673843" cy="17053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C9BABCD-6AB4-0C4B-8585-092472C8F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228" y="3155097"/>
            <a:ext cx="2686547" cy="18439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716" y="2657514"/>
            <a:ext cx="8830059" cy="2472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8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33D2B3-08CB-BC4D-83D4-DCA1ED2C4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00" y="0"/>
            <a:ext cx="8520600" cy="57270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What Model Organism to Choose?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9F4710C-8A6A-8744-B4D7-09F642A2F0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5265" y="726230"/>
            <a:ext cx="2359152" cy="1828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9E2B78-377A-8B43-9126-096C23770A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716" y="3013850"/>
            <a:ext cx="2282085" cy="1985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D9DE13F-3D28-D046-BF89-32D4576383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889" y="3293649"/>
            <a:ext cx="1673843" cy="17053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C9BABCD-6AB4-0C4B-8585-092472C8F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228" y="3155097"/>
            <a:ext cx="2686547" cy="18439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0695" y="2657514"/>
            <a:ext cx="6405080" cy="2472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C1BFD0FA-F886-754F-9EB2-3A89A6C05E90}"/>
              </a:ext>
            </a:extLst>
          </p:cNvPr>
          <p:cNvCxnSpPr>
            <a:cxnSpLocks/>
          </p:cNvCxnSpPr>
          <p:nvPr/>
        </p:nvCxnSpPr>
        <p:spPr>
          <a:xfrm flipH="1">
            <a:off x="2407802" y="2555114"/>
            <a:ext cx="612124" cy="4466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16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33D2B3-08CB-BC4D-83D4-DCA1ED2C4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00" y="0"/>
            <a:ext cx="8520600" cy="57270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What Model Organism to Choose?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9F4710C-8A6A-8744-B4D7-09F642A2F0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5265" y="726230"/>
            <a:ext cx="2359152" cy="1828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9E2B78-377A-8B43-9126-096C23770A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716" y="3013850"/>
            <a:ext cx="2282085" cy="1985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C9BABCD-6AB4-0C4B-8585-092472C8F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228" y="3155097"/>
            <a:ext cx="2686547" cy="18439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50135" y="2657514"/>
            <a:ext cx="3005640" cy="2472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C1BFD0FA-F886-754F-9EB2-3A89A6C05E90}"/>
              </a:ext>
            </a:extLst>
          </p:cNvPr>
          <p:cNvCxnSpPr>
            <a:cxnSpLocks/>
          </p:cNvCxnSpPr>
          <p:nvPr/>
        </p:nvCxnSpPr>
        <p:spPr>
          <a:xfrm flipH="1">
            <a:off x="2407802" y="2555114"/>
            <a:ext cx="612124" cy="4466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C1BFD0FA-F886-754F-9EB2-3A89A6C05E90}"/>
              </a:ext>
            </a:extLst>
          </p:cNvPr>
          <p:cNvCxnSpPr>
            <a:cxnSpLocks/>
          </p:cNvCxnSpPr>
          <p:nvPr/>
        </p:nvCxnSpPr>
        <p:spPr>
          <a:xfrm>
            <a:off x="4485030" y="2696361"/>
            <a:ext cx="0" cy="4587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785" y="3296344"/>
            <a:ext cx="2114490" cy="166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33D2B3-08CB-BC4D-83D4-DCA1ED2C4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00" y="0"/>
            <a:ext cx="8520600" cy="572700"/>
          </a:xfrm>
        </p:spPr>
        <p:txBody>
          <a:bodyPr/>
          <a:lstStyle/>
          <a:p>
            <a:pPr algn="ctr"/>
            <a:r>
              <a:rPr lang="en-US" sz="4400" dirty="0">
                <a:latin typeface="Adobe Devanagari" panose="02040503050201020203" pitchFamily="18" charset="77"/>
                <a:cs typeface="Adobe Devanagari" panose="02040503050201020203" pitchFamily="18" charset="77"/>
              </a:rPr>
              <a:t>What Model Organism to Choose?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9F4710C-8A6A-8744-B4D7-09F642A2F0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5265" y="726230"/>
            <a:ext cx="2359152" cy="1828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9E2B78-377A-8B43-9126-096C23770A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716" y="3013850"/>
            <a:ext cx="2282085" cy="1985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C9BABCD-6AB4-0C4B-8585-092472C8F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228" y="3155097"/>
            <a:ext cx="2686547" cy="184390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C1BFD0FA-F886-754F-9EB2-3A89A6C05E90}"/>
              </a:ext>
            </a:extLst>
          </p:cNvPr>
          <p:cNvCxnSpPr>
            <a:cxnSpLocks/>
          </p:cNvCxnSpPr>
          <p:nvPr/>
        </p:nvCxnSpPr>
        <p:spPr>
          <a:xfrm flipH="1">
            <a:off x="2407802" y="2555114"/>
            <a:ext cx="612124" cy="4466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C1BFD0FA-F886-754F-9EB2-3A89A6C05E90}"/>
              </a:ext>
            </a:extLst>
          </p:cNvPr>
          <p:cNvCxnSpPr>
            <a:cxnSpLocks/>
          </p:cNvCxnSpPr>
          <p:nvPr/>
        </p:nvCxnSpPr>
        <p:spPr>
          <a:xfrm>
            <a:off x="4485030" y="2696361"/>
            <a:ext cx="0" cy="4587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C1BFD0FA-F886-754F-9EB2-3A89A6C05E90}"/>
              </a:ext>
            </a:extLst>
          </p:cNvPr>
          <p:cNvCxnSpPr>
            <a:cxnSpLocks/>
          </p:cNvCxnSpPr>
          <p:nvPr/>
        </p:nvCxnSpPr>
        <p:spPr>
          <a:xfrm>
            <a:off x="5782275" y="2530210"/>
            <a:ext cx="389925" cy="4836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785" y="3296344"/>
            <a:ext cx="2114490" cy="166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7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00" y="-69325"/>
            <a:ext cx="8520600" cy="5727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dobe Devanagari"/>
              </a:rPr>
              <a:t> </a:t>
            </a:r>
            <a:r>
              <a:rPr lang="en-US" dirty="0" smtClean="0">
                <a:solidFill>
                  <a:srgbClr val="002060"/>
                </a:solidFill>
                <a:latin typeface="Adobe Devanagari"/>
              </a:rPr>
              <a:t>Pulmonary Inflammation in Mice</a:t>
            </a:r>
            <a:endParaRPr lang="en-US" dirty="0">
              <a:solidFill>
                <a:srgbClr val="002060"/>
              </a:solidFill>
              <a:latin typeface="Adobe Devanaga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6375" y="4657210"/>
            <a:ext cx="676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Top row showed 6 week old mice, bottom row 10 week old mice showing severe inflammation and airway damage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399562"/>
            <a:ext cx="5482966" cy="431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ABD34F-EDC0-4142-8840-3F66D48F5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19" y="222593"/>
            <a:ext cx="8520600" cy="5727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Protein Interaction Networks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D363C77-4F99-AC4F-9F05-40DB964D6E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180" y="1845378"/>
            <a:ext cx="8849639" cy="22669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A2DC6BE-AE5E-4947-A390-046F327CAF9A}"/>
              </a:ext>
            </a:extLst>
          </p:cNvPr>
          <p:cNvSpPr txBox="1"/>
          <p:nvPr/>
        </p:nvSpPr>
        <p:spPr>
          <a:xfrm>
            <a:off x="1108555" y="1503598"/>
            <a:ext cx="1240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Humans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28F871F-BB27-2946-94C4-2B5DDB978C3D}"/>
              </a:ext>
            </a:extLst>
          </p:cNvPr>
          <p:cNvSpPr txBox="1"/>
          <p:nvPr/>
        </p:nvSpPr>
        <p:spPr>
          <a:xfrm>
            <a:off x="6998395" y="1516027"/>
            <a:ext cx="81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Mice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3B4741-E00A-2B47-912D-BB8A4E54F488}"/>
              </a:ext>
            </a:extLst>
          </p:cNvPr>
          <p:cNvSpPr txBox="1"/>
          <p:nvPr/>
        </p:nvSpPr>
        <p:spPr>
          <a:xfrm>
            <a:off x="3531818" y="1503597"/>
            <a:ext cx="162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Zebrafish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102376D2-516D-2746-8A46-7BC264D535A9}"/>
              </a:ext>
            </a:extLst>
          </p:cNvPr>
          <p:cNvSpPr/>
          <p:nvPr/>
        </p:nvSpPr>
        <p:spPr>
          <a:xfrm>
            <a:off x="147180" y="1434230"/>
            <a:ext cx="2802699" cy="28308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ADCF7817-7BBB-C04F-8BDD-EE0AADADBBDD}"/>
              </a:ext>
            </a:extLst>
          </p:cNvPr>
          <p:cNvSpPr/>
          <p:nvPr/>
        </p:nvSpPr>
        <p:spPr>
          <a:xfrm>
            <a:off x="2981194" y="1379950"/>
            <a:ext cx="2802699" cy="28308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43585FFB-0074-2246-BECD-C81DB3868D57}"/>
              </a:ext>
            </a:extLst>
          </p:cNvPr>
          <p:cNvSpPr/>
          <p:nvPr/>
        </p:nvSpPr>
        <p:spPr>
          <a:xfrm>
            <a:off x="5815208" y="1336221"/>
            <a:ext cx="3181611" cy="28308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24C9D99-252E-BC4D-A4E7-F266DFD545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366" y="1896369"/>
            <a:ext cx="2772325" cy="20629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58299" y="2126266"/>
            <a:ext cx="1495425" cy="695325"/>
          </a:xfrm>
          <a:prstGeom prst="ellipse">
            <a:avLst/>
          </a:prstGeom>
          <a:solidFill>
            <a:srgbClr val="F7DC79">
              <a:alpha val="27059"/>
            </a:srgbClr>
          </a:solidFill>
          <a:ln>
            <a:solidFill>
              <a:srgbClr val="F7DC79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77126" y="1977692"/>
            <a:ext cx="1409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7DC79"/>
                </a:solidFill>
              </a:rPr>
              <a:t>Cell Signaling</a:t>
            </a:r>
            <a:endParaRPr lang="en-US" sz="1100" b="1" dirty="0">
              <a:solidFill>
                <a:srgbClr val="F7DC7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1999" y="3081745"/>
            <a:ext cx="1409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7DC79"/>
                </a:solidFill>
              </a:rPr>
              <a:t>Cell Signaling</a:t>
            </a:r>
            <a:endParaRPr lang="en-US" sz="1100" b="1" dirty="0">
              <a:solidFill>
                <a:srgbClr val="F7DC79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12244" y="2386420"/>
            <a:ext cx="1495425" cy="695325"/>
          </a:xfrm>
          <a:prstGeom prst="ellipse">
            <a:avLst/>
          </a:prstGeom>
          <a:solidFill>
            <a:srgbClr val="F7DC79">
              <a:alpha val="27059"/>
            </a:srgbClr>
          </a:solidFill>
          <a:ln>
            <a:solidFill>
              <a:srgbClr val="F7DC79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7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3B9F140-AFB5-FF48-B547-3728C214D1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001" y="3128037"/>
            <a:ext cx="191207" cy="208739"/>
          </a:xfrm>
          <a:prstGeom prst="rect">
            <a:avLst/>
          </a:prstGeom>
        </p:spPr>
      </p:pic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05230" y="-9677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What is the primary goal?</a:t>
            </a:r>
            <a:endParaRPr sz="4800" dirty="0">
              <a:solidFill>
                <a:srgbClr val="00206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0" y="842084"/>
            <a:ext cx="9144000" cy="551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rgbClr val="98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Determine the role of ADA deficiency in pulmonary dysfunction</a:t>
            </a:r>
            <a:endParaRPr sz="2400" dirty="0">
              <a:solidFill>
                <a:srgbClr val="98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9384" y="1421236"/>
            <a:ext cx="145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Aim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4248" y="1232110"/>
            <a:ext cx="183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Aim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6362" y="1421236"/>
            <a:ext cx="1388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Aim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396" y="1888159"/>
            <a:ext cx="2883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dobe Devanagari" panose="02040503050201020203" pitchFamily="18" charset="77"/>
                <a:cs typeface="Adobe Devanagari" panose="02040503050201020203" pitchFamily="18" charset="77"/>
              </a:rPr>
              <a:t>Determine conserved amino acid sequences in ADA1 necessary for pulmonary function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00151" y="1735826"/>
            <a:ext cx="2919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dobe Devanagari" panose="02040503050201020203" pitchFamily="18" charset="77"/>
                <a:cs typeface="Adobe Devanagari" panose="02040503050201020203" pitchFamily="18" charset="77"/>
              </a:rPr>
              <a:t>Use RNA-</a:t>
            </a:r>
            <a:r>
              <a:rPr lang="en-US" sz="1600" dirty="0" err="1">
                <a:latin typeface="Adobe Devanagari" panose="02040503050201020203" pitchFamily="18" charset="77"/>
                <a:cs typeface="Adobe Devanagari" panose="02040503050201020203" pitchFamily="18" charset="77"/>
              </a:rPr>
              <a:t>Seq</a:t>
            </a:r>
            <a:r>
              <a:rPr lang="en-US" sz="1600" dirty="0">
                <a:latin typeface="Adobe Devanagari" panose="02040503050201020203" pitchFamily="18" charset="77"/>
                <a:cs typeface="Adobe Devanagari" panose="02040503050201020203" pitchFamily="18" charset="77"/>
              </a:rPr>
              <a:t> on ADA1 knockout zebrafish to identify </a:t>
            </a:r>
            <a:r>
              <a:rPr lang="en-US" sz="1600" dirty="0" smtClean="0">
                <a:latin typeface="Adobe Devanagari" panose="02040503050201020203" pitchFamily="18" charset="77"/>
                <a:cs typeface="Adobe Devanagari" panose="02040503050201020203" pitchFamily="18" charset="77"/>
              </a:rPr>
              <a:t>differentially expressed </a:t>
            </a:r>
            <a:r>
              <a:rPr lang="en-US" sz="1600" dirty="0">
                <a:latin typeface="Adobe Devanagari" panose="02040503050201020203" pitchFamily="18" charset="77"/>
                <a:cs typeface="Adobe Devanagari" panose="02040503050201020203" pitchFamily="18" charset="77"/>
              </a:rPr>
              <a:t>transcripts important for gill function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3866" y="2045216"/>
            <a:ext cx="3195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dobe Devanagari" panose="02040503050201020203" pitchFamily="18" charset="77"/>
                <a:cs typeface="Adobe Devanagari" panose="02040503050201020203" pitchFamily="18" charset="77"/>
              </a:rPr>
              <a:t>Identify protein interactors with ADA1 mutants vs </a:t>
            </a:r>
            <a:r>
              <a:rPr lang="en-US" sz="1600" dirty="0" smtClean="0">
                <a:latin typeface="Adobe Devanagari" panose="02040503050201020203" pitchFamily="18" charset="77"/>
                <a:cs typeface="Adobe Devanagari" panose="02040503050201020203" pitchFamily="18" charset="77"/>
              </a:rPr>
              <a:t>WT</a:t>
            </a:r>
            <a:endParaRPr lang="en-US" sz="1600" dirty="0">
              <a:latin typeface="Adobe Devanagari" panose="02040503050201020203" pitchFamily="18" charset="77"/>
              <a:cs typeface="Adobe Devanagari" panose="02040503050201020203" pitchFamily="18" charset="7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5212" y="2811718"/>
            <a:ext cx="1590447" cy="16810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283" y="2793028"/>
            <a:ext cx="1186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dobe Devanagari" panose="02040503050201020203" pitchFamily="18" charset="77"/>
                <a:cs typeface="Adobe Devanagari" panose="02040503050201020203" pitchFamily="18" charset="77"/>
              </a:rPr>
              <a:t>Humans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9698" y="3055819"/>
            <a:ext cx="1186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dobe Devanagari" panose="02040503050201020203" pitchFamily="18" charset="77"/>
                <a:cs typeface="Adobe Devanagari" panose="02040503050201020203" pitchFamily="18" charset="77"/>
              </a:rPr>
              <a:t>Gibbon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1934" y="3277751"/>
            <a:ext cx="1186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dobe Devanagari" panose="02040503050201020203" pitchFamily="18" charset="77"/>
                <a:cs typeface="Adobe Devanagari" panose="02040503050201020203" pitchFamily="18" charset="77"/>
              </a:rPr>
              <a:t>Mice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1934" y="3489320"/>
            <a:ext cx="1186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dobe Devanagari" panose="02040503050201020203" pitchFamily="18" charset="77"/>
                <a:cs typeface="Adobe Devanagari" panose="02040503050201020203" pitchFamily="18" charset="77"/>
              </a:rPr>
              <a:t>Fruit fly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934" y="3705939"/>
            <a:ext cx="1186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dobe Devanagari" panose="02040503050201020203" pitchFamily="18" charset="77"/>
                <a:cs typeface="Adobe Devanagari" panose="02040503050201020203" pitchFamily="18" charset="77"/>
              </a:rPr>
              <a:t>Zebrafish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934" y="3930331"/>
            <a:ext cx="1186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dobe Devanagari" panose="02040503050201020203" pitchFamily="18" charset="77"/>
                <a:cs typeface="Adobe Devanagari" panose="02040503050201020203" pitchFamily="18" charset="77"/>
              </a:rPr>
              <a:t>Thale Cress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8763" y="4116741"/>
            <a:ext cx="1186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dobe Devanagari" panose="02040503050201020203" pitchFamily="18" charset="77"/>
                <a:cs typeface="Adobe Devanagari" panose="02040503050201020203" pitchFamily="18" charset="77"/>
              </a:rPr>
              <a:t>Yeast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C4D48F7-B139-B043-8042-82232D3AB2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25511" y="2867717"/>
            <a:ext cx="189400" cy="2673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817EAAA-89E3-1A44-8D06-CD91AB2D75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24" y="3401816"/>
            <a:ext cx="247066" cy="1382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ED26FA47-6F35-3142-AD89-0FC2B5D7E3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849" y="3561206"/>
            <a:ext cx="155558" cy="1640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2C4A99-B7F5-374C-9443-F8F52258050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129" y="3809378"/>
            <a:ext cx="224520" cy="11520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C0D375E7-EE29-8446-A957-90F74FDEBFF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40" y="3931740"/>
            <a:ext cx="186401" cy="2320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8091FD4-1EC9-804B-BE70-E8759713EF2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102" y="4207330"/>
            <a:ext cx="215003" cy="1734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AA6E4FC-80BB-8649-8D94-64D1F6908172}"/>
              </a:ext>
            </a:extLst>
          </p:cNvPr>
          <p:cNvSpPr txBox="1"/>
          <p:nvPr/>
        </p:nvSpPr>
        <p:spPr>
          <a:xfrm>
            <a:off x="722573" y="4471093"/>
            <a:ext cx="17098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Proton Donor Active Site </a:t>
            </a:r>
          </a:p>
        </p:txBody>
      </p:sp>
      <p:sp>
        <p:nvSpPr>
          <p:cNvPr id="10" name="Up Arrow 9">
            <a:extLst>
              <a:ext uri="{FF2B5EF4-FFF2-40B4-BE49-F238E27FC236}">
                <a16:creationId xmlns="" xmlns:a16="http://schemas.microsoft.com/office/drawing/2014/main" id="{AD013BC5-A724-5A4C-B1E1-C2AEBD944FC9}"/>
              </a:ext>
            </a:extLst>
          </p:cNvPr>
          <p:cNvSpPr/>
          <p:nvPr/>
        </p:nvSpPr>
        <p:spPr>
          <a:xfrm rot="2906104">
            <a:off x="2254377" y="4507637"/>
            <a:ext cx="87273" cy="1056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7764EF5-26E0-464D-B254-3DB3CC19D8D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0564" y="3079539"/>
            <a:ext cx="1785730" cy="14300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E0ACD4F-479A-9B42-9171-8E94C99D8DCE}"/>
              </a:ext>
            </a:extLst>
          </p:cNvPr>
          <p:cNvSpPr txBox="1"/>
          <p:nvPr/>
        </p:nvSpPr>
        <p:spPr>
          <a:xfrm>
            <a:off x="3876967" y="2830875"/>
            <a:ext cx="4388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WT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D16AFE8-BB42-B54E-B241-9B79FF28EB35}"/>
              </a:ext>
            </a:extLst>
          </p:cNvPr>
          <p:cNvSpPr txBox="1"/>
          <p:nvPr/>
        </p:nvSpPr>
        <p:spPr>
          <a:xfrm>
            <a:off x="4153080" y="2843056"/>
            <a:ext cx="729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ADA+/ADA-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FC0B710-156A-4749-8288-4801E371F3B4}"/>
              </a:ext>
            </a:extLst>
          </p:cNvPr>
          <p:cNvSpPr txBox="1"/>
          <p:nvPr/>
        </p:nvSpPr>
        <p:spPr>
          <a:xfrm>
            <a:off x="4768313" y="2843056"/>
            <a:ext cx="729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ADA-/ADA-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261C330F-5372-994D-A95E-E8E333FC7972}"/>
              </a:ext>
            </a:extLst>
          </p:cNvPr>
          <p:cNvCxnSpPr/>
          <p:nvPr/>
        </p:nvCxnSpPr>
        <p:spPr>
          <a:xfrm flipV="1">
            <a:off x="4189554" y="2806406"/>
            <a:ext cx="0" cy="2187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0D6E91D4-53D3-A143-94F4-337A46554CBA}"/>
              </a:ext>
            </a:extLst>
          </p:cNvPr>
          <p:cNvCxnSpPr/>
          <p:nvPr/>
        </p:nvCxnSpPr>
        <p:spPr>
          <a:xfrm flipV="1">
            <a:off x="4828384" y="2806406"/>
            <a:ext cx="0" cy="2187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40634B48-8F59-FD4E-A1C6-83B5EC490293}"/>
              </a:ext>
            </a:extLst>
          </p:cNvPr>
          <p:cNvSpPr/>
          <p:nvPr/>
        </p:nvSpPr>
        <p:spPr>
          <a:xfrm>
            <a:off x="3361772" y="3715913"/>
            <a:ext cx="1972850" cy="246148"/>
          </a:xfrm>
          <a:prstGeom prst="roundRect">
            <a:avLst/>
          </a:prstGeom>
          <a:solidFill>
            <a:srgbClr val="A2D8DF">
              <a:alpha val="21176"/>
            </a:srgbClr>
          </a:solidFill>
          <a:ln>
            <a:solidFill>
              <a:schemeClr val="accent5">
                <a:lumMod val="60000"/>
                <a:lumOff val="40000"/>
                <a:alpha val="38824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1C7407B-977E-AB44-8435-8FAEF1837CEC}"/>
              </a:ext>
            </a:extLst>
          </p:cNvPr>
          <p:cNvSpPr txBox="1"/>
          <p:nvPr/>
        </p:nvSpPr>
        <p:spPr>
          <a:xfrm>
            <a:off x="1416613" y="4619474"/>
            <a:ext cx="6513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9300"/>
                </a:solidFill>
              </a:rPr>
              <a:t>Hypothesis: </a:t>
            </a:r>
            <a:r>
              <a:rPr lang="en-US" dirty="0"/>
              <a:t>Accumulated levels of </a:t>
            </a:r>
            <a:r>
              <a:rPr lang="en-US" i="1" dirty="0">
                <a:solidFill>
                  <a:srgbClr val="92D050"/>
                </a:solidFill>
              </a:rPr>
              <a:t>adenosine</a:t>
            </a:r>
            <a:r>
              <a:rPr lang="en-US" dirty="0"/>
              <a:t> increases cell signaling pathways responsible for </a:t>
            </a:r>
            <a:r>
              <a:rPr lang="en-US" i="1" dirty="0"/>
              <a:t>hyper-constriction</a:t>
            </a:r>
            <a:r>
              <a:rPr lang="en-US" dirty="0"/>
              <a:t> of the lungs and </a:t>
            </a:r>
            <a:r>
              <a:rPr lang="en-US" i="1" dirty="0"/>
              <a:t>increased inflammation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87CF79B-432A-EB45-8898-5F504445026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120" y="2706353"/>
            <a:ext cx="1697772" cy="1962673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A11FC371-0E72-2949-AB92-40901B5683D8}"/>
              </a:ext>
            </a:extLst>
          </p:cNvPr>
          <p:cNvSpPr/>
          <p:nvPr/>
        </p:nvSpPr>
        <p:spPr>
          <a:xfrm>
            <a:off x="2400521" y="2757961"/>
            <a:ext cx="143043" cy="17793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11700" y="-3757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351C75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Aim 1:</a:t>
            </a:r>
            <a:r>
              <a:rPr lang="en" sz="3200" dirty="0">
                <a:solidFill>
                  <a:srgbClr val="351C75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" sz="3200" dirty="0">
                <a:solidFill>
                  <a:srgbClr val="351C75"/>
                </a:solidFill>
                <a:highlight>
                  <a:srgbClr val="FFFFFF"/>
                </a:highlight>
                <a:latin typeface="Adobe Devanagari" panose="02040503050201020203" pitchFamily="18" charset="0"/>
                <a:cs typeface="Adobe Devanagari" panose="02040503050201020203" pitchFamily="18" charset="0"/>
              </a:rPr>
              <a:t>Determine conserved protein domain or amino acid sequences in ADA1 necessary for pulmonary airway function.</a:t>
            </a:r>
            <a:endParaRPr sz="3200" dirty="0">
              <a:solidFill>
                <a:srgbClr val="351C75"/>
              </a:solidFill>
              <a:highlight>
                <a:srgbClr val="FFFFFF"/>
              </a:highlight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351C7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8539FCF-A94F-9B43-B165-7A415F822F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26" y="2223368"/>
            <a:ext cx="3995984" cy="18891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0D701DE-6E21-4747-99BE-7882978CFD20}"/>
              </a:ext>
            </a:extLst>
          </p:cNvPr>
          <p:cNvSpPr txBox="1"/>
          <p:nvPr/>
        </p:nvSpPr>
        <p:spPr>
          <a:xfrm>
            <a:off x="5442560" y="1541423"/>
            <a:ext cx="2837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Proton Donor Active Site </a:t>
            </a:r>
          </a:p>
        </p:txBody>
      </p:sp>
      <p:sp>
        <p:nvSpPr>
          <p:cNvPr id="10" name="Up Arrow 9">
            <a:extLst>
              <a:ext uri="{FF2B5EF4-FFF2-40B4-BE49-F238E27FC236}">
                <a16:creationId xmlns="" xmlns:a16="http://schemas.microsoft.com/office/drawing/2014/main" id="{19FE96E2-1FC2-F640-9559-600BD02A42AF}"/>
              </a:ext>
            </a:extLst>
          </p:cNvPr>
          <p:cNvSpPr/>
          <p:nvPr/>
        </p:nvSpPr>
        <p:spPr>
          <a:xfrm rot="6083606">
            <a:off x="7590279" y="1860280"/>
            <a:ext cx="62236" cy="1625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1C57E6-B008-094D-BEB8-EC11AE2192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3007" y="2073926"/>
            <a:ext cx="3276251" cy="18726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7DCEA20-6073-274A-AE52-790A4EC9124A}"/>
              </a:ext>
            </a:extLst>
          </p:cNvPr>
          <p:cNvSpPr/>
          <p:nvPr/>
        </p:nvSpPr>
        <p:spPr>
          <a:xfrm>
            <a:off x="7842818" y="1907956"/>
            <a:ext cx="237995" cy="2204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17875C55-4173-8041-9EA8-3F78DA7ACCE9}"/>
              </a:ext>
            </a:extLst>
          </p:cNvPr>
          <p:cNvCxnSpPr/>
          <p:nvPr/>
        </p:nvCxnSpPr>
        <p:spPr>
          <a:xfrm>
            <a:off x="6713951" y="2887249"/>
            <a:ext cx="14342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34708FE4-93AE-9245-B36D-73F064082C33}"/>
              </a:ext>
            </a:extLst>
          </p:cNvPr>
          <p:cNvCxnSpPr>
            <a:cxnSpLocks/>
          </p:cNvCxnSpPr>
          <p:nvPr/>
        </p:nvCxnSpPr>
        <p:spPr>
          <a:xfrm>
            <a:off x="6638474" y="3709791"/>
            <a:ext cx="164123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58822" y="4287378"/>
            <a:ext cx="6048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Hypothesis: The zebrafish </a:t>
            </a:r>
            <a:r>
              <a:rPr lang="en-US" dirty="0" err="1" smtClean="0"/>
              <a:t>ada</a:t>
            </a:r>
            <a:r>
              <a:rPr lang="en-US" dirty="0" smtClean="0"/>
              <a:t> mutants will show gill inflammation due to the increased levels of adenosine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11697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 dirty="0">
                <a:solidFill>
                  <a:srgbClr val="351C75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Aim 1:</a:t>
            </a:r>
            <a:r>
              <a:rPr lang="en" sz="3600" dirty="0">
                <a:solidFill>
                  <a:srgbClr val="351C75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" sz="3200" dirty="0">
                <a:solidFill>
                  <a:srgbClr val="351C75"/>
                </a:solidFill>
                <a:highlight>
                  <a:srgbClr val="FFFFFF"/>
                </a:highlight>
                <a:latin typeface="Adobe Devanagari" panose="02040503050201020203" pitchFamily="18" charset="0"/>
                <a:cs typeface="Adobe Devanagari" panose="02040503050201020203" pitchFamily="18" charset="0"/>
              </a:rPr>
              <a:t>Determine conserved protein domain or amino acid sequences in ADA1 necessary for pulmonary airway function.</a:t>
            </a:r>
            <a:endParaRPr sz="3200" dirty="0">
              <a:solidFill>
                <a:srgbClr val="351C75"/>
              </a:solidFill>
              <a:highlight>
                <a:srgbClr val="FFFFFF"/>
              </a:highlight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>
              <a:solidFill>
                <a:srgbClr val="351C75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385" y="2054269"/>
            <a:ext cx="4684734" cy="227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0E7A59F-AB09-884B-90A9-7D0590A8D1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2174" y="1620703"/>
            <a:ext cx="1559092" cy="6219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0E7A59F-AB09-884B-90A9-7D0590A8D1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2174" y="4045907"/>
            <a:ext cx="1537593" cy="5761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0E7A59F-AB09-884B-90A9-7D0590A8D1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2581" y="2796902"/>
            <a:ext cx="1615857" cy="6352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22401" y="1931700"/>
            <a:ext cx="54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WT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2701" y="3021825"/>
            <a:ext cx="1577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ADA+/ADA-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7497" y="4097568"/>
            <a:ext cx="150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ADA-/ADA-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BA95EBC-D8B5-6C43-A482-02F4B74A950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8276" y="1860574"/>
            <a:ext cx="1392568" cy="5892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BA95EBC-D8B5-6C43-A482-02F4B74A950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6957" y="2750569"/>
            <a:ext cx="1392568" cy="5892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BA95EBC-D8B5-6C43-A482-02F4B74A950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5984" y="3802953"/>
            <a:ext cx="1392568" cy="58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2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18" y="45296"/>
            <a:ext cx="8520600" cy="841800"/>
          </a:xfrm>
        </p:spPr>
        <p:txBody>
          <a:bodyPr/>
          <a:lstStyle/>
          <a:p>
            <a:r>
              <a:rPr lang="en-US" sz="6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77"/>
                <a:cs typeface="Adobe Devanagari" panose="02040503050201020203" pitchFamily="18" charset="77"/>
              </a:rPr>
              <a:t>Symptoms of SCID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30"/>
          <a:stretch/>
        </p:blipFill>
        <p:spPr>
          <a:xfrm>
            <a:off x="307136" y="1368713"/>
            <a:ext cx="2244866" cy="31432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266" y="2160128"/>
            <a:ext cx="1621239" cy="15604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048" y="2084486"/>
            <a:ext cx="1968109" cy="13096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289" y="1027952"/>
            <a:ext cx="2016204" cy="11321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734" y="3433190"/>
            <a:ext cx="1583314" cy="12481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66292" y="3720571"/>
            <a:ext cx="1235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Pneumonia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14125" y="4628345"/>
            <a:ext cx="1441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Liver Infection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32644" y="2054422"/>
            <a:ext cx="1235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Meningitis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15200" y="2292625"/>
            <a:ext cx="755374" cy="139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hevron 20"/>
          <p:cNvSpPr/>
          <p:nvPr/>
        </p:nvSpPr>
        <p:spPr>
          <a:xfrm>
            <a:off x="2319905" y="2431772"/>
            <a:ext cx="198783" cy="27554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2434217" y="2431773"/>
            <a:ext cx="198783" cy="27554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2552002" y="2431772"/>
            <a:ext cx="198783" cy="27554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2677332" y="2431772"/>
            <a:ext cx="198783" cy="27554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03" y="1161012"/>
            <a:ext cx="664563" cy="4984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9" y="2240907"/>
            <a:ext cx="664563" cy="4984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272" y="3271950"/>
            <a:ext cx="664563" cy="4984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10" y="3254984"/>
            <a:ext cx="664563" cy="49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9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623400" y="254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600" b="1" dirty="0">
                <a:solidFill>
                  <a:srgbClr val="351C75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Aim 2:</a:t>
            </a:r>
            <a:r>
              <a:rPr lang="en-US" sz="3600" dirty="0">
                <a:latin typeface="Adobe Devanagari" panose="02040503050201020203" pitchFamily="18" charset="77"/>
                <a:cs typeface="Adobe Devanagari" panose="02040503050201020203" pitchFamily="18" charset="77"/>
              </a:rPr>
              <a:t> </a:t>
            </a:r>
            <a:r>
              <a:rPr lang="en-US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Use RNA-</a:t>
            </a:r>
            <a:r>
              <a:rPr lang="en-US" dirty="0" err="1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Seq</a:t>
            </a:r>
            <a:r>
              <a:rPr lang="en-US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on ADA1 knockout zebrafish to identify differentially expressed transcripts</a:t>
            </a:r>
            <a:endParaRPr sz="3000" dirty="0">
              <a:solidFill>
                <a:srgbClr val="002060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351C75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highlight>
                  <a:srgbClr val="FFFFFF"/>
                </a:highlight>
              </a:rPr>
              <a:t>I</a:t>
            </a:r>
            <a:endParaRPr sz="3000" dirty="0">
              <a:solidFill>
                <a:srgbClr val="351C75"/>
              </a:solidFill>
              <a:highlight>
                <a:srgbClr val="FFFFFF"/>
              </a:highlight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6569425" y="1420050"/>
            <a:ext cx="789300" cy="178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6569425" y="2718275"/>
            <a:ext cx="789300" cy="178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6569425" y="3952850"/>
            <a:ext cx="789300" cy="23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6569425" y="2657650"/>
            <a:ext cx="789300" cy="23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6569425" y="1362450"/>
            <a:ext cx="865800" cy="23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6569425" y="2689475"/>
            <a:ext cx="865800" cy="23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10C8534-E989-5643-BE00-D7837AFBDD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44" y="1509150"/>
            <a:ext cx="3274234" cy="2560355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="" xmlns:a16="http://schemas.microsoft.com/office/drawing/2014/main" id="{8E42137F-3CE8-194C-8BFD-CE2C5AC74B64}"/>
              </a:ext>
            </a:extLst>
          </p:cNvPr>
          <p:cNvSpPr/>
          <p:nvPr/>
        </p:nvSpPr>
        <p:spPr>
          <a:xfrm>
            <a:off x="3961356" y="2552461"/>
            <a:ext cx="739035" cy="27402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12347B5-1561-B14B-B219-525C777CFB7E}"/>
              </a:ext>
            </a:extLst>
          </p:cNvPr>
          <p:cNvSpPr txBox="1"/>
          <p:nvPr/>
        </p:nvSpPr>
        <p:spPr>
          <a:xfrm>
            <a:off x="5141934" y="3807912"/>
            <a:ext cx="28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Gill function genes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85ADA1D-F73E-A440-9872-DB5F23472A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034" y="1397094"/>
            <a:ext cx="3075142" cy="237503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4B79D96-ECF9-6242-BE9A-0BD3AEC097AB}"/>
              </a:ext>
            </a:extLst>
          </p:cNvPr>
          <p:cNvCxnSpPr/>
          <p:nvPr/>
        </p:nvCxnSpPr>
        <p:spPr>
          <a:xfrm flipH="1">
            <a:off x="5285980" y="2901151"/>
            <a:ext cx="50105" cy="930886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008A596-4020-194A-9AD9-971619316731}"/>
              </a:ext>
            </a:extLst>
          </p:cNvPr>
          <p:cNvSpPr txBox="1"/>
          <p:nvPr/>
        </p:nvSpPr>
        <p:spPr>
          <a:xfrm>
            <a:off x="1045923" y="4260210"/>
            <a:ext cx="7308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Hypothesis:</a:t>
            </a:r>
            <a:r>
              <a:rPr lang="en-US" sz="2000" dirty="0">
                <a:latin typeface="Adobe Devanagari" panose="02040503050201020203" pitchFamily="18" charset="77"/>
                <a:cs typeface="Adobe Devanagari" panose="02040503050201020203" pitchFamily="18" charset="77"/>
              </a:rPr>
              <a:t> I expect to see pulmonary irregularities in the knockout mice that with aa missense </a:t>
            </a:r>
            <a:r>
              <a:rPr lang="en-US" sz="2000" dirty="0" smtClean="0">
                <a:latin typeface="Adobe Devanagari" panose="02040503050201020203" pitchFamily="18" charset="77"/>
                <a:cs typeface="Adobe Devanagari" panose="02040503050201020203" pitchFamily="18" charset="77"/>
              </a:rPr>
              <a:t>mutations </a:t>
            </a:r>
            <a:r>
              <a:rPr lang="en-US" sz="2000" dirty="0">
                <a:latin typeface="Adobe Devanagari" panose="02040503050201020203" pitchFamily="18" charset="77"/>
                <a:cs typeface="Adobe Devanagari" panose="02040503050201020203" pitchFamily="18" charset="77"/>
              </a:rPr>
              <a:t>from aims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91425" y="1933575"/>
            <a:ext cx="1476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Regulation of inflammation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560770" y="1603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200" b="1" dirty="0">
                <a:solidFill>
                  <a:srgbClr val="3F2478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Aim 2:</a:t>
            </a:r>
            <a:r>
              <a:rPr lang="en-US" sz="3200" dirty="0">
                <a:solidFill>
                  <a:srgbClr val="3F2478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Use RNA-</a:t>
            </a:r>
            <a:r>
              <a:rPr lang="en-US" sz="3200" dirty="0" err="1">
                <a:solidFill>
                  <a:srgbClr val="3F2478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Seq</a:t>
            </a:r>
            <a:r>
              <a:rPr lang="en-US" sz="3200" dirty="0">
                <a:solidFill>
                  <a:srgbClr val="3F2478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on ADA1 knockout zebrafish to identify differentially expressed transcripts</a:t>
            </a:r>
            <a:r>
              <a:rPr lang="en-US" sz="3200" dirty="0">
                <a:solidFill>
                  <a:srgbClr val="3E40A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en-US" sz="3200" dirty="0">
                <a:solidFill>
                  <a:srgbClr val="3E40A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endParaRPr sz="3000" dirty="0">
              <a:solidFill>
                <a:srgbClr val="3E40A2"/>
              </a:solidFill>
              <a:highlight>
                <a:srgbClr val="FFFFFF"/>
              </a:highligh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6569425" y="1420050"/>
            <a:ext cx="789300" cy="178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6569425" y="2718275"/>
            <a:ext cx="789300" cy="178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6569425" y="3952850"/>
            <a:ext cx="789300" cy="23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6569425" y="2657650"/>
            <a:ext cx="789300" cy="23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6569425" y="1362450"/>
            <a:ext cx="865800" cy="23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6569425" y="2689475"/>
            <a:ext cx="865800" cy="23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Shape 202">
            <a:extLst>
              <a:ext uri="{FF2B5EF4-FFF2-40B4-BE49-F238E27FC236}">
                <a16:creationId xmlns="" xmlns:a16="http://schemas.microsoft.com/office/drawing/2014/main" id="{E3CCD62B-72ED-BC42-BD20-CF52492BF2A8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766" y="1667506"/>
            <a:ext cx="4684734" cy="227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D48A800-16A2-2B48-938C-99D769D657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725" y="1601895"/>
            <a:ext cx="931230" cy="25831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FF9433-3E5D-2A42-8707-6BE052C0C0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8726" y="3441412"/>
            <a:ext cx="811809" cy="6293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663557A-4E4D-7C45-A0A1-73C36E63E3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703" y="2547874"/>
            <a:ext cx="811809" cy="6293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6EB07FC-FA9A-C44B-90B0-57FDAD22C6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1121" y="1688268"/>
            <a:ext cx="811809" cy="629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>
            <a:extLst>
              <a:ext uri="{FF2B5EF4-FFF2-40B4-BE49-F238E27FC236}">
                <a16:creationId xmlns="" xmlns:a16="http://schemas.microsoft.com/office/drawing/2014/main" id="{86C3160F-8449-C64F-AE3C-F4647D1484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5066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200" b="1" dirty="0">
                <a:solidFill>
                  <a:srgbClr val="3F2478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Aim 2:</a:t>
            </a:r>
            <a:r>
              <a:rPr lang="en-US" sz="3200" dirty="0">
                <a:solidFill>
                  <a:srgbClr val="3F2478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Use RNA-</a:t>
            </a:r>
            <a:r>
              <a:rPr lang="en-US" sz="3200" dirty="0" err="1">
                <a:solidFill>
                  <a:srgbClr val="3F2478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Seq</a:t>
            </a:r>
            <a:r>
              <a:rPr lang="en-US" sz="3200" dirty="0">
                <a:solidFill>
                  <a:srgbClr val="3F2478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on ADA1 knockout zebrafish to identify differentially expressed transcripts</a:t>
            </a:r>
            <a:r>
              <a:rPr lang="en-US" sz="3200" dirty="0">
                <a:solidFill>
                  <a:srgbClr val="3E40A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en-US" sz="3200" dirty="0">
                <a:solidFill>
                  <a:srgbClr val="3E40A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endParaRPr sz="3000" dirty="0">
              <a:solidFill>
                <a:srgbClr val="3E40A2"/>
              </a:solidFill>
              <a:highlight>
                <a:srgbClr val="FFFFFF"/>
              </a:highligh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AFDAC5D-1825-5343-8F76-C8181A9D2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37" y="1853852"/>
            <a:ext cx="3222801" cy="22119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47618C5-6404-254C-B167-B96CF22063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0158" y="1853852"/>
            <a:ext cx="3557607" cy="212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305306" y="-11379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351C75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Aim 3: </a:t>
            </a:r>
            <a:r>
              <a:rPr lang="en" sz="3600" dirty="0" smtClean="0">
                <a:solidFill>
                  <a:srgbClr val="351C75"/>
                </a:solidFill>
                <a:highlight>
                  <a:srgbClr val="FFFFFF"/>
                </a:highlight>
                <a:latin typeface="Adobe Devanagari" panose="02040503050201020203" pitchFamily="18" charset="77"/>
                <a:cs typeface="Adobe Devanagari" panose="02040503050201020203" pitchFamily="18" charset="77"/>
              </a:rPr>
              <a:t>Identify </a:t>
            </a:r>
            <a:r>
              <a:rPr lang="en" sz="3600" dirty="0">
                <a:solidFill>
                  <a:srgbClr val="351C75"/>
                </a:solidFill>
                <a:highlight>
                  <a:srgbClr val="FFFFFF"/>
                </a:highlight>
                <a:latin typeface="Adobe Devanagari" panose="02040503050201020203" pitchFamily="18" charset="77"/>
                <a:cs typeface="Adobe Devanagari" panose="02040503050201020203" pitchFamily="18" charset="77"/>
              </a:rPr>
              <a:t>novel protein interactions with </a:t>
            </a:r>
            <a:r>
              <a:rPr lang="en-US" sz="3600" dirty="0">
                <a:solidFill>
                  <a:srgbClr val="351C75"/>
                </a:solidFill>
                <a:highlight>
                  <a:srgbClr val="FFFFFF"/>
                </a:highlight>
                <a:latin typeface="Adobe Devanagari" panose="02040503050201020203" pitchFamily="18" charset="77"/>
                <a:cs typeface="Adobe Devanagari" panose="02040503050201020203" pitchFamily="18" charset="77"/>
              </a:rPr>
              <a:t>ADA1 mutants</a:t>
            </a:r>
            <a:endParaRPr sz="3600" dirty="0">
              <a:solidFill>
                <a:srgbClr val="351C75"/>
              </a:solidFill>
              <a:highlight>
                <a:srgbClr val="FFFFFF"/>
              </a:highlight>
              <a:latin typeface="Adobe Devanagari" panose="02040503050201020203" pitchFamily="18" charset="77"/>
              <a:cs typeface="Adobe Devanagari" panose="02040503050201020203" pitchFamily="18" charset="77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351C7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2FA257A-384C-E044-81D3-13EA4B406A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477" y="1197566"/>
            <a:ext cx="2984535" cy="3167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A4D1333-643E-DF42-81B8-F5A6D6B110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3306" y="1197566"/>
            <a:ext cx="4483526" cy="2824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AABE5A-74D6-B44A-B15C-6546EF49423E}"/>
              </a:ext>
            </a:extLst>
          </p:cNvPr>
          <p:cNvSpPr txBox="1"/>
          <p:nvPr/>
        </p:nvSpPr>
        <p:spPr>
          <a:xfrm>
            <a:off x="1469068" y="4580765"/>
            <a:ext cx="638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C00000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Hypothesis: </a:t>
            </a:r>
            <a:r>
              <a:rPr lang="en-US" dirty="0">
                <a:latin typeface="Adobe Devanagari" panose="02040503050201020203" pitchFamily="18" charset="77"/>
                <a:cs typeface="Adobe Devanagari" panose="02040503050201020203" pitchFamily="18" charset="77"/>
              </a:rPr>
              <a:t>The </a:t>
            </a:r>
            <a:r>
              <a:rPr lang="en-US" dirty="0" smtClean="0">
                <a:latin typeface="Adobe Devanagari" panose="02040503050201020203" pitchFamily="18" charset="77"/>
                <a:cs typeface="Adobe Devanagari" panose="02040503050201020203" pitchFamily="18" charset="77"/>
              </a:rPr>
              <a:t>analysis of differential expression of proteins found in the ADA deficient mice will find genes that are directly related to lung function  regulation</a:t>
            </a:r>
            <a:endParaRPr lang="en-US" dirty="0">
              <a:latin typeface="Adobe Devanagari" panose="02040503050201020203" pitchFamily="18" charset="77"/>
              <a:cs typeface="Adobe Devanagari" panose="02040503050201020203" pitchFamily="18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305306" y="-11379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351C75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Aim 3: </a:t>
            </a:r>
            <a:r>
              <a:rPr lang="en" sz="3600" dirty="0" smtClean="0">
                <a:solidFill>
                  <a:srgbClr val="351C75"/>
                </a:solidFill>
                <a:highlight>
                  <a:srgbClr val="FFFFFF"/>
                </a:highlight>
                <a:latin typeface="Adobe Devanagari" panose="02040503050201020203" pitchFamily="18" charset="77"/>
                <a:cs typeface="Adobe Devanagari" panose="02040503050201020203" pitchFamily="18" charset="77"/>
              </a:rPr>
              <a:t>Identify </a:t>
            </a:r>
            <a:r>
              <a:rPr lang="en" sz="3600" dirty="0">
                <a:solidFill>
                  <a:srgbClr val="351C75"/>
                </a:solidFill>
                <a:highlight>
                  <a:srgbClr val="FFFFFF"/>
                </a:highlight>
                <a:latin typeface="Adobe Devanagari" panose="02040503050201020203" pitchFamily="18" charset="77"/>
                <a:cs typeface="Adobe Devanagari" panose="02040503050201020203" pitchFamily="18" charset="77"/>
              </a:rPr>
              <a:t>novel protein interactions with </a:t>
            </a:r>
            <a:r>
              <a:rPr lang="en-US" sz="3600" dirty="0">
                <a:solidFill>
                  <a:srgbClr val="351C75"/>
                </a:solidFill>
                <a:highlight>
                  <a:srgbClr val="FFFFFF"/>
                </a:highlight>
                <a:latin typeface="Adobe Devanagari" panose="02040503050201020203" pitchFamily="18" charset="77"/>
                <a:cs typeface="Adobe Devanagari" panose="02040503050201020203" pitchFamily="18" charset="77"/>
              </a:rPr>
              <a:t>ADA1 mutants</a:t>
            </a:r>
            <a:endParaRPr sz="3600" dirty="0">
              <a:solidFill>
                <a:srgbClr val="351C75"/>
              </a:solidFill>
              <a:highlight>
                <a:srgbClr val="FFFFFF"/>
              </a:highlight>
              <a:latin typeface="Adobe Devanagari" panose="02040503050201020203" pitchFamily="18" charset="77"/>
              <a:cs typeface="Adobe Devanagari" panose="02040503050201020203" pitchFamily="18" charset="77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351C75"/>
              </a:solidFill>
            </a:endParaRPr>
          </a:p>
        </p:txBody>
      </p:sp>
      <p:pic>
        <p:nvPicPr>
          <p:cNvPr id="16388" name="Picture 4" descr="Image result for gene ont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306" y="1348294"/>
            <a:ext cx="3057019" cy="305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Image result for gene ontology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5225" y="1572765"/>
            <a:ext cx="5011693" cy="242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3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1">
            <a:extLst>
              <a:ext uri="{FF2B5EF4-FFF2-40B4-BE49-F238E27FC236}">
                <a16:creationId xmlns="" xmlns:a16="http://schemas.microsoft.com/office/drawing/2014/main" id="{6E1A2102-DEE3-5A41-975B-2823CB1B20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351C75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Aim 3: </a:t>
            </a:r>
            <a:r>
              <a:rPr lang="en" sz="3600" dirty="0">
                <a:solidFill>
                  <a:srgbClr val="351C75"/>
                </a:solidFill>
                <a:highlight>
                  <a:srgbClr val="FFFFFF"/>
                </a:highlight>
                <a:latin typeface="Adobe Devanagari" panose="02040503050201020203" pitchFamily="18" charset="77"/>
                <a:cs typeface="Adobe Devanagari" panose="02040503050201020203" pitchFamily="18" charset="77"/>
              </a:rPr>
              <a:t>Identify novel protein interactions with </a:t>
            </a:r>
            <a:r>
              <a:rPr lang="en-US" sz="3600" dirty="0">
                <a:solidFill>
                  <a:srgbClr val="351C75"/>
                </a:solidFill>
                <a:highlight>
                  <a:srgbClr val="FFFFFF"/>
                </a:highlight>
                <a:latin typeface="Adobe Devanagari" panose="02040503050201020203" pitchFamily="18" charset="77"/>
                <a:cs typeface="Adobe Devanagari" panose="02040503050201020203" pitchFamily="18" charset="77"/>
              </a:rPr>
              <a:t>ADA1 mutants</a:t>
            </a:r>
            <a:endParaRPr sz="3600" dirty="0">
              <a:solidFill>
                <a:srgbClr val="351C75"/>
              </a:solidFill>
              <a:highlight>
                <a:srgbClr val="FFFFFF"/>
              </a:highlight>
              <a:latin typeface="Adobe Devanagari" panose="02040503050201020203" pitchFamily="18" charset="77"/>
              <a:cs typeface="Adobe Devanagari" panose="02040503050201020203" pitchFamily="18" charset="77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351C75"/>
              </a:solidFill>
            </a:endParaRPr>
          </a:p>
        </p:txBody>
      </p:sp>
      <p:pic>
        <p:nvPicPr>
          <p:cNvPr id="15362" name="Picture 2" descr="Image result for new gene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553" y="2377740"/>
            <a:ext cx="2903713" cy="227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lung function in mic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2266" y="2061755"/>
            <a:ext cx="6352352" cy="223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hape 20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0" y="1425109"/>
            <a:ext cx="1934115" cy="95263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4124325" y="2349165"/>
            <a:ext cx="581025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81462" y="2423395"/>
            <a:ext cx="1114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Adobe Devanagari" panose="02040503050201020203"/>
              </a:rPr>
              <a:t>ADA1 +/-</a:t>
            </a:r>
            <a:endParaRPr lang="en-US" sz="1050" dirty="0">
              <a:latin typeface="Adobe Devanagari" panose="0204050305020102020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95774" y="2258040"/>
            <a:ext cx="1114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Adobe Devanagari" panose="02040503050201020203"/>
              </a:rPr>
              <a:t>ADA1 +/+</a:t>
            </a:r>
            <a:endParaRPr lang="en-US" sz="1050" dirty="0">
              <a:latin typeface="Adobe Devanagari" panose="0204050305020102020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7222" y="2743695"/>
            <a:ext cx="1114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Adobe Devanagari" panose="02040503050201020203"/>
              </a:rPr>
              <a:t>ADA1 -/-</a:t>
            </a:r>
            <a:endParaRPr lang="en-US" sz="1050" dirty="0">
              <a:latin typeface="Adobe Devanagari" panose="0204050305020102020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4342" y="2583545"/>
            <a:ext cx="1114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Adobe Devanagari" panose="02040503050201020203"/>
              </a:rPr>
              <a:t>ADA1 +/+</a:t>
            </a:r>
            <a:endParaRPr lang="en-US" sz="1050" dirty="0">
              <a:latin typeface="Adobe Devanagari" panose="02040503050201020203"/>
            </a:endParaRPr>
          </a:p>
        </p:txBody>
      </p:sp>
    </p:spTree>
    <p:extLst>
      <p:ext uri="{BB962C8B-B14F-4D97-AF65-F5344CB8AC3E}">
        <p14:creationId xmlns:p14="http://schemas.microsoft.com/office/powerpoint/2010/main" val="17700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1">
            <a:extLst>
              <a:ext uri="{FF2B5EF4-FFF2-40B4-BE49-F238E27FC236}">
                <a16:creationId xmlns="" xmlns:a16="http://schemas.microsoft.com/office/drawing/2014/main" id="{6E1A2102-DEE3-5A41-975B-2823CB1B20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351C75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Aim 3: </a:t>
            </a:r>
            <a:r>
              <a:rPr lang="en" sz="3600" dirty="0">
                <a:solidFill>
                  <a:srgbClr val="351C75"/>
                </a:solidFill>
                <a:highlight>
                  <a:srgbClr val="FFFFFF"/>
                </a:highlight>
                <a:latin typeface="Adobe Devanagari" panose="02040503050201020203" pitchFamily="18" charset="77"/>
                <a:cs typeface="Adobe Devanagari" panose="02040503050201020203" pitchFamily="18" charset="77"/>
              </a:rPr>
              <a:t>Identify novel protein interactions with </a:t>
            </a:r>
            <a:r>
              <a:rPr lang="en-US" sz="3600" dirty="0">
                <a:solidFill>
                  <a:srgbClr val="351C75"/>
                </a:solidFill>
                <a:highlight>
                  <a:srgbClr val="FFFFFF"/>
                </a:highlight>
                <a:latin typeface="Adobe Devanagari" panose="02040503050201020203" pitchFamily="18" charset="77"/>
                <a:cs typeface="Adobe Devanagari" panose="02040503050201020203" pitchFamily="18" charset="77"/>
              </a:rPr>
              <a:t>ADA1 mutants</a:t>
            </a:r>
            <a:endParaRPr sz="3600" dirty="0">
              <a:solidFill>
                <a:srgbClr val="351C75"/>
              </a:solidFill>
              <a:highlight>
                <a:srgbClr val="FFFFFF"/>
              </a:highlight>
              <a:latin typeface="Adobe Devanagari" panose="02040503050201020203" pitchFamily="18" charset="77"/>
              <a:cs typeface="Adobe Devanagari" panose="02040503050201020203" pitchFamily="18" charset="77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351C7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D986B36-5A41-BF4D-9EB2-A751EC4F4B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29" y="2022764"/>
            <a:ext cx="3818825" cy="25567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DC01F8-0D2E-3A43-8A17-090BE472DE6A}"/>
              </a:ext>
            </a:extLst>
          </p:cNvPr>
          <p:cNvSpPr txBox="1"/>
          <p:nvPr/>
        </p:nvSpPr>
        <p:spPr>
          <a:xfrm>
            <a:off x="1242495" y="1437989"/>
            <a:ext cx="3329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F2478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Wild Type Mice</a:t>
            </a:r>
            <a:endParaRPr lang="en-US" sz="3200" b="1" dirty="0">
              <a:solidFill>
                <a:srgbClr val="3F2478"/>
              </a:solidFill>
              <a:latin typeface="Adobe Devanagari" panose="02040503050201020203" pitchFamily="18" charset="77"/>
              <a:cs typeface="Adobe Devanagari" panose="02040503050201020203" pitchFamily="18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050EF9B-DB07-0B43-B331-2746C777B6AD}"/>
              </a:ext>
            </a:extLst>
          </p:cNvPr>
          <p:cNvSpPr txBox="1"/>
          <p:nvPr/>
        </p:nvSpPr>
        <p:spPr>
          <a:xfrm>
            <a:off x="5229427" y="1437989"/>
            <a:ext cx="3754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F2478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ADA1 Deficient Mice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F90E84C-C163-A54C-AFFF-AA002C7C5B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824" y="2115704"/>
            <a:ext cx="2370859" cy="237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235527" y="-21275"/>
            <a:ext cx="88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351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Summary</a:t>
            </a:r>
            <a:endParaRPr sz="4800" dirty="0">
              <a:solidFill>
                <a:srgbClr val="351C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547227" y="501260"/>
            <a:ext cx="8520600" cy="23458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351C75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351C75"/>
              </a:solidFill>
            </a:endParaRPr>
          </a:p>
        </p:txBody>
      </p:sp>
      <p:pic>
        <p:nvPicPr>
          <p:cNvPr id="4" name="Shape 15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27" y="2213849"/>
            <a:ext cx="2223370" cy="1312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659252" y="2213849"/>
            <a:ext cx="3992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1600"/>
              </a:spcBef>
            </a:pPr>
            <a:r>
              <a:rPr lang="en-US" sz="1600" b="1" dirty="0">
                <a:solidFill>
                  <a:srgbClr val="351C75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ADA1 </a:t>
            </a:r>
            <a:r>
              <a:rPr lang="en-US" sz="1600" b="1" dirty="0" smtClean="0">
                <a:solidFill>
                  <a:srgbClr val="351C75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is a major </a:t>
            </a:r>
            <a:r>
              <a:rPr lang="en-US" sz="1600" b="1" dirty="0">
                <a:solidFill>
                  <a:srgbClr val="351C75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player </a:t>
            </a:r>
            <a:r>
              <a:rPr lang="en-US" sz="1600" b="1" dirty="0" smtClean="0">
                <a:solidFill>
                  <a:srgbClr val="351C75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in SCID by </a:t>
            </a:r>
            <a:r>
              <a:rPr lang="en-US" sz="1600" b="1" dirty="0">
                <a:solidFill>
                  <a:srgbClr val="351C75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disrupting the adenosine metabolism and has been linked to pulmonary airway disfunction still apparent after SCID treatment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9251" y="983169"/>
            <a:ext cx="388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800" b="1" dirty="0">
                <a:solidFill>
                  <a:srgbClr val="351C75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SCID is an immunological disorder disturbing normal development of the immune system &amp; antibody responses</a:t>
            </a:r>
          </a:p>
        </p:txBody>
      </p:sp>
      <p:pic>
        <p:nvPicPr>
          <p:cNvPr id="10" name="Shape 61"/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27" y="706089"/>
            <a:ext cx="2223370" cy="1296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4776F9E-5B4E-D64E-9B0A-D33B61E100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27" y="3680639"/>
            <a:ext cx="2223370" cy="1211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73E38C3-D9A3-1644-B398-BE26AD6C06AD}"/>
              </a:ext>
            </a:extLst>
          </p:cNvPr>
          <p:cNvSpPr txBox="1"/>
          <p:nvPr/>
        </p:nvSpPr>
        <p:spPr>
          <a:xfrm>
            <a:off x="2659252" y="3568451"/>
            <a:ext cx="4128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3F2478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Identifying conserved ADA1 regions vital to lung development and identifying the gene/ protein network affecting the normal function of the pulmonary system will close the gap in this unknown link between the ADA1 gene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age result for adenosin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208" y="955741"/>
            <a:ext cx="4523307" cy="193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 result for treatme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8515" y="2232017"/>
            <a:ext cx="1739907" cy="173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n external file that holds a picture, illustration, etc.&#10;Object name is fimmu-07-00314-g005.jpg">
            <a:hlinkClick r:id="rId4"/>
            <a:extLst>
              <a:ext uri="{FF2B5EF4-FFF2-40B4-BE49-F238E27FC236}">
                <a16:creationId xmlns="" xmlns:a16="http://schemas.microsoft.com/office/drawing/2014/main" id="{4E2BED95-ADEB-2649-944F-A0856F944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219" y="2339681"/>
            <a:ext cx="1884612" cy="152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D54459-B10C-D446-A938-5B308CBC0858}"/>
              </a:ext>
            </a:extLst>
          </p:cNvPr>
          <p:cNvSpPr txBox="1"/>
          <p:nvPr/>
        </p:nvSpPr>
        <p:spPr>
          <a:xfrm>
            <a:off x="1807401" y="0"/>
            <a:ext cx="7336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Adobe Devanagari" panose="02040503050201020203" pitchFamily="18" charset="77"/>
                <a:cs typeface="Adobe Devanagari" panose="02040503050201020203" pitchFamily="18" charset="77"/>
              </a:rPr>
              <a:t>Future Directions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3880" y="2787507"/>
            <a:ext cx="111951" cy="209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1219" y="3971925"/>
            <a:ext cx="2495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dobe Devanagari" panose="02040503050201020203"/>
              </a:rPr>
              <a:t>Mechanism of pathology not well studied in neurological defects attributed to </a:t>
            </a:r>
            <a:r>
              <a:rPr lang="en-US" dirty="0" err="1" smtClean="0">
                <a:solidFill>
                  <a:srgbClr val="002060"/>
                </a:solidFill>
                <a:latin typeface="Adobe Devanagari" panose="02040503050201020203"/>
              </a:rPr>
              <a:t>dATP</a:t>
            </a:r>
            <a:r>
              <a:rPr lang="en-US" dirty="0" smtClean="0">
                <a:solidFill>
                  <a:srgbClr val="002060"/>
                </a:solidFill>
                <a:latin typeface="Adobe Devanagari" panose="02040503050201020203"/>
              </a:rPr>
              <a:t> buildup</a:t>
            </a:r>
            <a:endParaRPr lang="en-US" dirty="0">
              <a:solidFill>
                <a:srgbClr val="002060"/>
              </a:solidFill>
              <a:latin typeface="Adobe Devanagari" panose="0204050305020102020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3532" y="3971925"/>
            <a:ext cx="2495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dobe Devanagari" panose="02040503050201020203"/>
              </a:rPr>
              <a:t>Optimal gene therapy studies continue as more countries allow advancement of genetic research </a:t>
            </a:r>
            <a:endParaRPr lang="en-US" dirty="0">
              <a:solidFill>
                <a:srgbClr val="002060"/>
              </a:solidFill>
              <a:latin typeface="Adobe Devanagari" panose="02040503050201020203"/>
            </a:endParaRPr>
          </a:p>
        </p:txBody>
      </p:sp>
    </p:spTree>
    <p:extLst>
      <p:ext uri="{BB962C8B-B14F-4D97-AF65-F5344CB8AC3E}">
        <p14:creationId xmlns:p14="http://schemas.microsoft.com/office/powerpoint/2010/main" val="27323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75" y="-104775"/>
            <a:ext cx="8520600" cy="572700"/>
          </a:xfrm>
        </p:spPr>
        <p:txBody>
          <a:bodyPr/>
          <a:lstStyle/>
          <a:p>
            <a:pPr algn="ctr"/>
            <a:r>
              <a:rPr lang="en-US" sz="4000" dirty="0">
                <a:latin typeface="Adobe Devanagari"/>
              </a:rPr>
              <a:t>References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76200" y="700990"/>
            <a:ext cx="8520600" cy="3416400"/>
          </a:xfrm>
        </p:spPr>
        <p:txBody>
          <a:bodyPr/>
          <a:lstStyle/>
          <a:p>
            <a:pPr marL="114300" indent="0">
              <a:buNone/>
            </a:pPr>
            <a:r>
              <a:rPr lang="en-US" sz="1200" dirty="0">
                <a:solidFill>
                  <a:srgbClr val="0070C0"/>
                </a:solidFill>
              </a:rPr>
              <a:t>Text References </a:t>
            </a:r>
          </a:p>
          <a:p>
            <a:pPr marL="114300" indent="0">
              <a:buNone/>
            </a:pPr>
            <a:r>
              <a:rPr lang="en-US" sz="900" dirty="0">
                <a:solidFill>
                  <a:schemeClr val="tx1"/>
                </a:solidFill>
                <a:hlinkClick r:id="rId2"/>
              </a:rPr>
              <a:t>1) SCID http://www.stlouischildrens.org/diseases-conditions/severe-combined-immunodeficiency-scid</a:t>
            </a:r>
            <a:endParaRPr lang="en-US" sz="9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900" dirty="0">
                <a:solidFill>
                  <a:schemeClr val="tx1"/>
                </a:solidFill>
              </a:rPr>
              <a:t>2) PROSITE </a:t>
            </a:r>
            <a:r>
              <a:rPr lang="en-US" sz="900" dirty="0">
                <a:solidFill>
                  <a:schemeClr val="tx1"/>
                </a:solidFill>
                <a:hlinkClick r:id="rId3"/>
              </a:rPr>
              <a:t>https://prosite.expasy.org/cgi-bin/prosite/ScanView.cgi?scanfile=403201734109.scan.gz</a:t>
            </a:r>
            <a:endParaRPr lang="en-US" sz="9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900" dirty="0">
                <a:solidFill>
                  <a:schemeClr val="tx1"/>
                </a:solidFill>
              </a:rPr>
              <a:t>3) Mechanism of ADA </a:t>
            </a:r>
            <a:r>
              <a:rPr lang="en-US" sz="900" dirty="0">
                <a:solidFill>
                  <a:schemeClr val="tx1"/>
                </a:solidFill>
                <a:hlinkClick r:id="rId4"/>
              </a:rPr>
              <a:t>https://www.bocsci.com/blog/index.php/mechanism-of-reaction-of-adenosine-deaminase/</a:t>
            </a:r>
            <a:endParaRPr lang="en-US" sz="9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900" dirty="0">
                <a:solidFill>
                  <a:schemeClr val="tx1"/>
                </a:solidFill>
              </a:rPr>
              <a:t>4) </a:t>
            </a:r>
            <a:r>
              <a:rPr lang="en-US" sz="900" dirty="0"/>
              <a:t>Adenosine Deaminase (ADA)-Deficient Severe Combined Immune Deficiency (SCID): Molecular Pathogenesis and Clinical Manifestations</a:t>
            </a:r>
          </a:p>
          <a:p>
            <a:pPr marL="114300" indent="0">
              <a:buNone/>
            </a:pPr>
            <a:r>
              <a:rPr lang="en-US" sz="900" dirty="0">
                <a:hlinkClick r:id="rId5"/>
              </a:rPr>
              <a:t>https://www.semanticscholar.org/author/Kathryn-L.-Bradford/5338839</a:t>
            </a:r>
            <a:endParaRPr lang="en-US" sz="900" dirty="0"/>
          </a:p>
          <a:p>
            <a:pPr marL="114300" indent="0">
              <a:buNone/>
            </a:pPr>
            <a:r>
              <a:rPr lang="en-US" sz="900" dirty="0"/>
              <a:t>5) http://</a:t>
            </a:r>
            <a:r>
              <a:rPr lang="en-US" sz="900" dirty="0" smtClean="0"/>
              <a:t>pfam.xfam.org/search/sequence</a:t>
            </a:r>
          </a:p>
          <a:p>
            <a:pPr marL="114300" indent="0">
              <a:buNone/>
            </a:pPr>
            <a:r>
              <a:rPr lang="en-US" sz="900" dirty="0" smtClean="0">
                <a:solidFill>
                  <a:schemeClr val="tx1"/>
                </a:solidFill>
              </a:rPr>
              <a:t>6</a:t>
            </a:r>
            <a:r>
              <a:rPr lang="en-US" sz="900" dirty="0">
                <a:solidFill>
                  <a:schemeClr val="tx1"/>
                </a:solidFill>
              </a:rPr>
              <a:t>) </a:t>
            </a:r>
            <a:r>
              <a:rPr lang="en-US" sz="900" dirty="0">
                <a:solidFill>
                  <a:schemeClr val="tx1"/>
                </a:solidFill>
                <a:hlinkClick r:id="rId6"/>
              </a:rPr>
              <a:t>https://www.uniprot.org/uniprot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endParaRPr lang="en-US" sz="900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900" dirty="0">
                <a:solidFill>
                  <a:schemeClr val="tx1"/>
                </a:solidFill>
              </a:rPr>
              <a:t>7) Adenosine Deaminase Deficiency – More Than Just an </a:t>
            </a:r>
            <a:r>
              <a:rPr lang="en-US" sz="900" dirty="0" smtClean="0">
                <a:solidFill>
                  <a:schemeClr val="tx1"/>
                </a:solidFill>
              </a:rPr>
              <a:t>Immunodeficiency.</a:t>
            </a:r>
            <a:endParaRPr lang="en-US" sz="9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900" dirty="0" smtClean="0">
                <a:solidFill>
                  <a:schemeClr val="tx1"/>
                </a:solidFill>
              </a:rPr>
              <a:t>https</a:t>
            </a:r>
            <a:r>
              <a:rPr lang="en-US" sz="900" dirty="0">
                <a:solidFill>
                  <a:schemeClr val="tx1"/>
                </a:solidFill>
              </a:rPr>
              <a:t>://www.ncbi.nlm.nih.gov/pmc/articles/PMC4985714/</a:t>
            </a:r>
          </a:p>
          <a:p>
            <a:pPr marL="114300" indent="0">
              <a:buNone/>
            </a:pPr>
            <a:r>
              <a:rPr lang="en-US" sz="1200" dirty="0">
                <a:solidFill>
                  <a:srgbClr val="0070C0"/>
                </a:solidFill>
              </a:rPr>
              <a:t>Image References </a:t>
            </a:r>
          </a:p>
          <a:p>
            <a:pPr marL="114300" indent="0">
              <a:buNone/>
            </a:pPr>
            <a:r>
              <a:rPr lang="en-US" sz="900" dirty="0">
                <a:solidFill>
                  <a:schemeClr val="tx1"/>
                </a:solidFill>
              </a:rPr>
              <a:t>1) What causes ADA-SCID? http://www.adagen.com/what_causes_ADA-SCID.html</a:t>
            </a:r>
          </a:p>
          <a:p>
            <a:pPr marL="114300" indent="0">
              <a:buNone/>
            </a:pPr>
            <a:r>
              <a:rPr lang="en-US" sz="900" dirty="0">
                <a:solidFill>
                  <a:schemeClr val="tx1"/>
                </a:solidFill>
              </a:rPr>
              <a:t>2) Severe Combined Immunodeficiency Disorder https://geneticmutationsperiod6.wikispaces.com/Severe+combined+immunodeficiency+(SCID)</a:t>
            </a:r>
          </a:p>
          <a:p>
            <a:pPr marL="114300" indent="0">
              <a:buNone/>
            </a:pPr>
            <a:r>
              <a:rPr lang="en-US" sz="900" dirty="0">
                <a:solidFill>
                  <a:schemeClr val="tx1"/>
                </a:solidFill>
              </a:rPr>
              <a:t>3) Monoclonal Antibody </a:t>
            </a:r>
            <a:r>
              <a:rPr lang="en-US" sz="900" dirty="0">
                <a:solidFill>
                  <a:schemeClr val="tx1"/>
                </a:solidFill>
                <a:hlinkClick r:id="rId7"/>
              </a:rPr>
              <a:t>https://www.polygonmedical.com/monoclonal</a:t>
            </a:r>
            <a:endParaRPr lang="en-US" sz="9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900" dirty="0">
                <a:solidFill>
                  <a:schemeClr val="tx1"/>
                </a:solidFill>
              </a:rPr>
              <a:t>4) Biochemistry Media Lab Clipart </a:t>
            </a:r>
            <a:r>
              <a:rPr lang="en-US" sz="900" dirty="0">
                <a:solidFill>
                  <a:schemeClr val="tx1"/>
                </a:solidFill>
                <a:hlinkClick r:id="rId8"/>
              </a:rPr>
              <a:t>https://biochem.wisc.edu/medialab/clip-art-media-lab</a:t>
            </a:r>
            <a:endParaRPr lang="en-US" sz="9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900" dirty="0">
                <a:solidFill>
                  <a:schemeClr val="tx1"/>
                </a:solidFill>
              </a:rPr>
              <a:t>5) The boy who lived in a </a:t>
            </a:r>
            <a:r>
              <a:rPr lang="en-US" sz="900" dirty="0" err="1">
                <a:solidFill>
                  <a:schemeClr val="tx1"/>
                </a:solidFill>
              </a:rPr>
              <a:t>buble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>
                <a:solidFill>
                  <a:schemeClr val="tx1"/>
                </a:solidFill>
                <a:hlinkClick r:id="rId9"/>
              </a:rPr>
              <a:t>http://www.dailymail.co.uk/news/article-3619420/Incredible-photos-Texan-boy-lived-12-years-bubble-desperate-hope-scientists-cure-auto-immune-disease.html</a:t>
            </a:r>
            <a:endParaRPr lang="en-US" sz="9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900" dirty="0">
                <a:solidFill>
                  <a:schemeClr val="tx1"/>
                </a:solidFill>
              </a:rPr>
              <a:t>6) Meningitis </a:t>
            </a:r>
            <a:r>
              <a:rPr lang="en-US" sz="900" dirty="0">
                <a:solidFill>
                  <a:schemeClr val="tx1"/>
                </a:solidFill>
                <a:hlinkClick r:id="rId10"/>
              </a:rPr>
              <a:t>https://www.healthmagaz.com/disorders/meningitis/meningitis-symptoms-causes-risks-complications-diagnosis-treatment-prevention/</a:t>
            </a:r>
            <a:endParaRPr lang="en-US" sz="9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900" dirty="0">
                <a:solidFill>
                  <a:schemeClr val="tx1"/>
                </a:solidFill>
              </a:rPr>
              <a:t>7) Pneumonia </a:t>
            </a:r>
            <a:r>
              <a:rPr lang="en-US" sz="900" dirty="0">
                <a:solidFill>
                  <a:schemeClr val="tx1"/>
                </a:solidFill>
                <a:hlinkClick r:id="rId11"/>
              </a:rPr>
              <a:t>http://treatment-zone.blogspot.com/2011/11/aspiration-pneumonia.html</a:t>
            </a:r>
            <a:endParaRPr lang="en-US" sz="9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900" dirty="0">
                <a:solidFill>
                  <a:schemeClr val="tx1"/>
                </a:solidFill>
              </a:rPr>
              <a:t>8) Liver Disease </a:t>
            </a:r>
            <a:r>
              <a:rPr lang="en-US" sz="900" dirty="0">
                <a:solidFill>
                  <a:schemeClr val="tx1"/>
                </a:solidFill>
                <a:hlinkClick r:id="rId12"/>
              </a:rPr>
              <a:t>https://www.pinterest.com/pin/476326098061050948/</a:t>
            </a:r>
            <a:endParaRPr lang="en-US" sz="9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900" dirty="0">
                <a:solidFill>
                  <a:schemeClr val="tx1"/>
                </a:solidFill>
              </a:rPr>
              <a:t>9) ADA </a:t>
            </a:r>
            <a:r>
              <a:rPr lang="en-US" sz="900" dirty="0">
                <a:solidFill>
                  <a:schemeClr val="tx1"/>
                </a:solidFill>
                <a:hlinkClick r:id="rId13"/>
              </a:rPr>
              <a:t>https://en.wikipedia.org/wiki/Adenosine_deaminase</a:t>
            </a:r>
            <a:endParaRPr lang="en-US" sz="9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900" dirty="0">
                <a:solidFill>
                  <a:schemeClr val="tx1"/>
                </a:solidFill>
              </a:rPr>
              <a:t>10) </a:t>
            </a:r>
            <a:r>
              <a:rPr lang="en-US" sz="900" dirty="0">
                <a:solidFill>
                  <a:schemeClr val="tx1"/>
                </a:solidFill>
                <a:hlinkClick r:id="rId14"/>
              </a:rPr>
              <a:t>https://speakingofresearch.com/facts/the-animal-model/</a:t>
            </a:r>
            <a:endParaRPr lang="en-US" sz="9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900" dirty="0">
                <a:solidFill>
                  <a:schemeClr val="tx1"/>
                </a:solidFill>
              </a:rPr>
              <a:t>11) </a:t>
            </a:r>
            <a:r>
              <a:rPr lang="en-US" sz="900" dirty="0">
                <a:solidFill>
                  <a:schemeClr val="tx1"/>
                </a:solidFill>
                <a:hlinkClick r:id="rId15"/>
              </a:rPr>
              <a:t>https://www.researchgate.net/figure/Nonlymphoid-phenotypes-associated-with-ADA-deficiency-in-mice-Lung-tissues-from-control_fig6_13752136</a:t>
            </a:r>
            <a:endParaRPr lang="en-US" sz="9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900" dirty="0">
                <a:solidFill>
                  <a:schemeClr val="tx1"/>
                </a:solidFill>
              </a:rPr>
              <a:t>12) </a:t>
            </a:r>
            <a:r>
              <a:rPr lang="en-US" sz="900" dirty="0">
                <a:solidFill>
                  <a:schemeClr val="tx1"/>
                </a:solidFill>
                <a:hlinkClick r:id="rId16"/>
              </a:rPr>
              <a:t>https://www.datasci.com/products/buxco-respiratory-products/finepointe-resistance-and-compliance</a:t>
            </a:r>
            <a:endParaRPr lang="en-US" sz="9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900" dirty="0">
                <a:solidFill>
                  <a:schemeClr val="tx1"/>
                </a:solidFill>
              </a:rPr>
              <a:t>13) </a:t>
            </a:r>
            <a:r>
              <a:rPr lang="en-US" sz="900" dirty="0">
                <a:solidFill>
                  <a:schemeClr val="tx1"/>
                </a:solidFill>
                <a:hlinkClick r:id="rId17"/>
              </a:rPr>
              <a:t>http://www.mdpi.com/1422-0067/18/4/817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</a:p>
          <a:p>
            <a:pPr marL="114300" indent="0">
              <a:buNone/>
            </a:pPr>
            <a:r>
              <a:rPr lang="en-US" sz="900" dirty="0">
                <a:solidFill>
                  <a:schemeClr val="tx1"/>
                </a:solidFill>
              </a:rPr>
              <a:t>14) </a:t>
            </a:r>
            <a:r>
              <a:rPr lang="en-US" sz="900" dirty="0">
                <a:solidFill>
                  <a:schemeClr val="tx1"/>
                </a:solidFill>
                <a:hlinkClick r:id="rId18"/>
              </a:rPr>
              <a:t>http://</a:t>
            </a:r>
            <a:r>
              <a:rPr lang="en-US" sz="900" dirty="0" smtClean="0">
                <a:solidFill>
                  <a:schemeClr val="tx1"/>
                </a:solidFill>
                <a:hlinkClick r:id="rId18"/>
              </a:rPr>
              <a:t>www.clker.com/clipart-money-sign.html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699" y="-16388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Symptoms of SCID</a:t>
            </a:r>
            <a:endParaRPr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4100" y="647570"/>
            <a:ext cx="6175799" cy="43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</p:spPr>
        <p:txBody>
          <a:bodyPr/>
          <a:lstStyle/>
          <a:p>
            <a:pPr algn="ctr"/>
            <a:r>
              <a:rPr lang="en-US" sz="4000" dirty="0" smtClean="0">
                <a:latin typeface="Adobe Devanagari"/>
              </a:rPr>
              <a:t>References(</a:t>
            </a:r>
            <a:r>
              <a:rPr lang="en-US" sz="4000" dirty="0" err="1" smtClean="0">
                <a:latin typeface="Adobe Devanagari"/>
              </a:rPr>
              <a:t>Cont</a:t>
            </a:r>
            <a:r>
              <a:rPr lang="en-US" sz="4000" dirty="0" smtClean="0">
                <a:latin typeface="Adobe Devanagari"/>
              </a:rPr>
              <a:t>)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1050" dirty="0" smtClean="0">
                <a:solidFill>
                  <a:srgbClr val="C00000"/>
                </a:solidFill>
              </a:rPr>
              <a:t>Text References</a:t>
            </a:r>
          </a:p>
          <a:p>
            <a:pPr marL="114300" indent="0">
              <a:buNone/>
            </a:pPr>
            <a:r>
              <a:rPr lang="en-US" sz="1050" dirty="0"/>
              <a:t>8) </a:t>
            </a:r>
            <a:r>
              <a:rPr lang="en-US" sz="1050" dirty="0" smtClean="0"/>
              <a:t>SCID Frequency </a:t>
            </a:r>
            <a:r>
              <a:rPr lang="en-US" sz="1050" dirty="0" smtClean="0">
                <a:hlinkClick r:id="rId2"/>
              </a:rPr>
              <a:t>http</a:t>
            </a:r>
            <a:r>
              <a:rPr lang="en-US" sz="1050" dirty="0">
                <a:hlinkClick r:id="rId2"/>
              </a:rPr>
              <a:t>://</a:t>
            </a:r>
            <a:r>
              <a:rPr lang="en-US" sz="1050" dirty="0" smtClean="0">
                <a:hlinkClick r:id="rId2"/>
              </a:rPr>
              <a:t>www.babysfirsttest.org/newborn-screening/conditions/severe-combined-immunodeficiency-scid</a:t>
            </a:r>
            <a:endParaRPr lang="en-US" sz="1050" dirty="0" smtClean="0"/>
          </a:p>
          <a:p>
            <a:pPr marL="114300" indent="0">
              <a:buNone/>
            </a:pPr>
            <a:r>
              <a:rPr lang="en-US" sz="1050" dirty="0" smtClean="0"/>
              <a:t>9)</a:t>
            </a:r>
            <a:r>
              <a:rPr lang="en-US" sz="1050" dirty="0"/>
              <a:t> The genetic basis of severe combined immunodeficiency and its variants</a:t>
            </a:r>
          </a:p>
          <a:p>
            <a:pPr marL="114300" indent="0">
              <a:buNone/>
            </a:pPr>
            <a:r>
              <a:rPr lang="en-US" sz="1050" dirty="0"/>
              <a:t>https://</a:t>
            </a:r>
            <a:r>
              <a:rPr lang="en-US" sz="1050" dirty="0" smtClean="0"/>
              <a:t>www.ncbi.nlm.nih.gov/pmc/articles/PMC3681194/</a:t>
            </a:r>
            <a:r>
              <a:rPr lang="en-US" sz="1050" dirty="0">
                <a:hlinkClick r:id="rId3"/>
              </a:rPr>
              <a:t>Appl </a:t>
            </a:r>
            <a:r>
              <a:rPr lang="en-US" sz="1050" dirty="0" err="1">
                <a:hlinkClick r:id="rId3"/>
              </a:rPr>
              <a:t>Clin</a:t>
            </a:r>
            <a:r>
              <a:rPr lang="en-US" sz="1050" dirty="0">
                <a:hlinkClick r:id="rId3"/>
              </a:rPr>
              <a:t> Genet</a:t>
            </a:r>
            <a:r>
              <a:rPr lang="en-US" sz="1050" dirty="0"/>
              <a:t>. 2012; 5: </a:t>
            </a:r>
            <a:r>
              <a:rPr lang="en-US" sz="1050" dirty="0" smtClean="0"/>
              <a:t>67–80.Published </a:t>
            </a:r>
            <a:r>
              <a:rPr lang="en-US" sz="1050" dirty="0"/>
              <a:t>online 2012 Aug </a:t>
            </a:r>
            <a:r>
              <a:rPr lang="en-US" sz="1050" dirty="0" smtClean="0"/>
              <a:t>10.</a:t>
            </a:r>
            <a:r>
              <a:rPr lang="en-US" sz="1050" dirty="0"/>
              <a:t> </a:t>
            </a:r>
            <a:r>
              <a:rPr lang="en-US" sz="1050" dirty="0" err="1"/>
              <a:t>doi</a:t>
            </a:r>
            <a:r>
              <a:rPr lang="en-US" sz="1050" dirty="0"/>
              <a:t>:  </a:t>
            </a:r>
            <a:r>
              <a:rPr lang="en-US" sz="1050" dirty="0">
                <a:hlinkClick r:id="rId4"/>
              </a:rPr>
              <a:t>10.2147/TACG.S18693</a:t>
            </a:r>
            <a:endParaRPr lang="en-US" sz="1050" dirty="0"/>
          </a:p>
          <a:p>
            <a:pPr marL="114300" indent="0">
              <a:buNone/>
            </a:pPr>
            <a:r>
              <a:rPr lang="en-US" sz="1050" dirty="0" smtClean="0"/>
              <a:t>Image References</a:t>
            </a:r>
          </a:p>
          <a:p>
            <a:pPr marL="114300" indent="0">
              <a:buNone/>
            </a:pPr>
            <a:r>
              <a:rPr lang="en-US" sz="1050" dirty="0" smtClean="0"/>
              <a:t>11)</a:t>
            </a:r>
            <a:r>
              <a:rPr lang="en-US" sz="1050" b="1" dirty="0"/>
              <a:t> Adenosine-dependent airway inflammation and </a:t>
            </a:r>
            <a:r>
              <a:rPr lang="en-US" sz="1050" b="1" dirty="0" err="1"/>
              <a:t>hyperresponsiveness</a:t>
            </a:r>
            <a:r>
              <a:rPr lang="en-US" sz="1050" b="1" dirty="0"/>
              <a:t> in partially adenosine deaminase-deficient mice.</a:t>
            </a:r>
          </a:p>
          <a:p>
            <a:pPr marL="114300" indent="0">
              <a:buNone/>
            </a:pPr>
            <a:r>
              <a:rPr lang="en-US" sz="1050" u="sng" dirty="0" err="1">
                <a:hlinkClick r:id="rId5"/>
              </a:rPr>
              <a:t>Chunn</a:t>
            </a:r>
            <a:r>
              <a:rPr lang="en-US" sz="1050" u="sng" dirty="0">
                <a:hlinkClick r:id="rId5"/>
              </a:rPr>
              <a:t> JL</a:t>
            </a:r>
            <a:r>
              <a:rPr lang="en-US" sz="1050" baseline="30000" dirty="0"/>
              <a:t>1</a:t>
            </a:r>
            <a:r>
              <a:rPr lang="en-US" sz="1050" dirty="0"/>
              <a:t>, </a:t>
            </a:r>
            <a:r>
              <a:rPr lang="en-US" sz="1050" u="sng" dirty="0">
                <a:hlinkClick r:id="rId6"/>
              </a:rPr>
              <a:t>Young HW</a:t>
            </a:r>
            <a:r>
              <a:rPr lang="en-US" sz="1050" dirty="0"/>
              <a:t>, </a:t>
            </a:r>
            <a:r>
              <a:rPr lang="en-US" sz="1050" u="sng" dirty="0">
                <a:hlinkClick r:id="rId7"/>
              </a:rPr>
              <a:t>Banerjee SK</a:t>
            </a:r>
            <a:r>
              <a:rPr lang="en-US" sz="1050" dirty="0"/>
              <a:t>, </a:t>
            </a:r>
            <a:r>
              <a:rPr lang="en-US" sz="1050" u="sng" dirty="0" err="1">
                <a:hlinkClick r:id="rId8"/>
              </a:rPr>
              <a:t>Colasurdo</a:t>
            </a:r>
            <a:r>
              <a:rPr lang="en-US" sz="1050" u="sng" dirty="0">
                <a:hlinkClick r:id="rId8"/>
              </a:rPr>
              <a:t> GN</a:t>
            </a:r>
            <a:r>
              <a:rPr lang="en-US" sz="1050" dirty="0"/>
              <a:t>, </a:t>
            </a:r>
            <a:r>
              <a:rPr lang="en-US" sz="1050" u="sng" dirty="0">
                <a:hlinkClick r:id="rId9"/>
              </a:rPr>
              <a:t>Blackburn MR</a:t>
            </a:r>
            <a:r>
              <a:rPr lang="en-US" sz="1050" dirty="0" smtClean="0"/>
              <a:t>.</a:t>
            </a:r>
          </a:p>
          <a:p>
            <a:pPr marL="114300" indent="0">
              <a:buNone/>
            </a:pPr>
            <a:r>
              <a:rPr lang="en-US" sz="1050" dirty="0" smtClean="0"/>
              <a:t>12)Impulse </a:t>
            </a:r>
            <a:r>
              <a:rPr lang="en-US" sz="1050" dirty="0" err="1"/>
              <a:t>oscillometry</a:t>
            </a:r>
            <a:r>
              <a:rPr lang="en-US" sz="1050" dirty="0"/>
              <a:t> identifies peripheral airway dysfunction in children with adenosine deaminase deficiency Hirsh D. Komarow1*† , Robert Sokolic2† , Michael S. Hershfield3 , Donald B. Kohn4 , Michael Young5 , Dean D. Metcalfe1† and Fabio Candotti2,6†</a:t>
            </a:r>
          </a:p>
          <a:p>
            <a:pPr marL="114300" indent="0">
              <a:buNone/>
            </a:pPr>
            <a:endParaRPr lang="en-US" sz="1050" dirty="0" smtClean="0"/>
          </a:p>
          <a:p>
            <a:pPr marL="114300" indent="0">
              <a:buNone/>
            </a:pPr>
            <a:r>
              <a:rPr lang="en-US" sz="1050" dirty="0" smtClean="0">
                <a:solidFill>
                  <a:srgbClr val="C00000"/>
                </a:solidFill>
              </a:rPr>
              <a:t>Image References</a:t>
            </a:r>
          </a:p>
          <a:p>
            <a:pPr marL="114300" indent="0">
              <a:buNone/>
            </a:pPr>
            <a:r>
              <a:rPr lang="en-US" sz="1050" dirty="0">
                <a:solidFill>
                  <a:schemeClr val="tx1"/>
                </a:solidFill>
              </a:rPr>
              <a:t>15) </a:t>
            </a:r>
            <a:r>
              <a:rPr lang="en-US" sz="1050" dirty="0">
                <a:solidFill>
                  <a:schemeClr val="tx1"/>
                </a:solidFill>
                <a:hlinkClick r:id="rId10"/>
              </a:rPr>
              <a:t>http://www.arkadiapest.com/mice-control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</a:p>
          <a:p>
            <a:pPr marL="114300" indent="0">
              <a:buNone/>
            </a:pPr>
            <a:r>
              <a:rPr lang="en-US" sz="1050" dirty="0">
                <a:solidFill>
                  <a:schemeClr val="tx1"/>
                </a:solidFill>
              </a:rPr>
              <a:t>16) </a:t>
            </a:r>
            <a:r>
              <a:rPr lang="en-US" sz="1050" dirty="0">
                <a:solidFill>
                  <a:schemeClr val="tx1"/>
                </a:solidFill>
                <a:hlinkClick r:id="rId11"/>
              </a:rPr>
              <a:t>https://link.springer.com/protocol/10.1007/978-1-61779-166-6_25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</a:p>
          <a:p>
            <a:pPr marL="114300" indent="0">
              <a:buNone/>
            </a:pPr>
            <a:r>
              <a:rPr lang="en-US" sz="1050" dirty="0">
                <a:solidFill>
                  <a:schemeClr val="tx1"/>
                </a:solidFill>
              </a:rPr>
              <a:t>17) </a:t>
            </a:r>
            <a:r>
              <a:rPr lang="en-US" sz="1050" dirty="0">
                <a:solidFill>
                  <a:schemeClr val="tx1"/>
                </a:solidFill>
                <a:hlinkClick r:id="rId12"/>
              </a:rPr>
              <a:t>https://en.wikipedia.org/wiki/MEGA,_Molecular_Evolutionary_Genetics_Analysis</a:t>
            </a:r>
            <a:endParaRPr lang="en-US" sz="105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1050" dirty="0">
                <a:solidFill>
                  <a:schemeClr val="tx1"/>
                </a:solidFill>
              </a:rPr>
              <a:t>18) </a:t>
            </a:r>
            <a:r>
              <a:rPr lang="en-US" sz="1050" dirty="0">
                <a:solidFill>
                  <a:schemeClr val="tx1"/>
                </a:solidFill>
                <a:hlinkClick r:id="rId13"/>
              </a:rPr>
              <a:t>https://www.researchgate.net/figure/Pulmonary-function-tests-of-mutant-mice-with-reduced-bioavailable-VEGF-indicate-a_fig4_293825596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</a:p>
          <a:p>
            <a:pPr marL="114300" indent="0">
              <a:buNone/>
            </a:pPr>
            <a:r>
              <a:rPr lang="en-US" sz="1050" dirty="0">
                <a:solidFill>
                  <a:schemeClr val="tx1"/>
                </a:solidFill>
              </a:rPr>
              <a:t>19) </a:t>
            </a:r>
            <a:r>
              <a:rPr lang="en-US" sz="1050" dirty="0">
                <a:solidFill>
                  <a:schemeClr val="tx1"/>
                </a:solidFill>
                <a:hlinkClick r:id="rId14"/>
              </a:rPr>
              <a:t>http://embomolmed.embopress.org/content/4/2/75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</a:p>
          <a:p>
            <a:pPr marL="114300" indent="0">
              <a:buNone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710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age result for question mark immune system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6063" y="-90958"/>
            <a:ext cx="5919722" cy="5133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600" y="0"/>
            <a:ext cx="8520600" cy="28575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Adobe Devanagari"/>
              </a:rPr>
              <a:t>What is the genetic basis of SCID?</a:t>
            </a:r>
            <a:endParaRPr lang="en-US" sz="4000" dirty="0">
              <a:solidFill>
                <a:srgbClr val="002060"/>
              </a:solidFill>
              <a:latin typeface="Adobe Devanagari"/>
            </a:endParaRPr>
          </a:p>
        </p:txBody>
      </p:sp>
      <p:pic>
        <p:nvPicPr>
          <p:cNvPr id="2050" name="Picture 2" descr="Image result for inheritance of SCI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6902" y="685800"/>
            <a:ext cx="3273996" cy="377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3725" y="4572000"/>
            <a:ext cx="761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2060"/>
                </a:solidFill>
                <a:latin typeface="Adobe Devanagari"/>
              </a:rPr>
              <a:t>SCID is an autosomal recessive disease affecting 1 in 40,000 – 75,000 annually 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Adobe Devanagari"/>
              </a:rPr>
              <a:t>North Americans of Navajo and Apache as well as middle eastern Turkish groups more prone</a:t>
            </a:r>
            <a:endParaRPr lang="en-US" dirty="0">
              <a:solidFill>
                <a:srgbClr val="002060"/>
              </a:solidFill>
              <a:latin typeface="Adobe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4138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AB719A2C-2EDD-5440-8C0C-3C404B936411}"/>
              </a:ext>
            </a:extLst>
          </p:cNvPr>
          <p:cNvSpPr/>
          <p:nvPr/>
        </p:nvSpPr>
        <p:spPr>
          <a:xfrm>
            <a:off x="0" y="808790"/>
            <a:ext cx="9198657" cy="766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83127" y="1968927"/>
            <a:ext cx="897774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B1AB38D-17BC-A545-B682-C72B835F7E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4868" y="2383852"/>
            <a:ext cx="3301694" cy="2746436"/>
          </a:xfrm>
          <a:prstGeom prst="rect">
            <a:avLst/>
          </a:prstGeom>
        </p:spPr>
      </p:pic>
      <p:pic>
        <p:nvPicPr>
          <p:cNvPr id="83" name="Shape 8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724" y="2627389"/>
            <a:ext cx="3169125" cy="21795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699" y="-7659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4000" b="1" dirty="0"/>
              <a:t>What </a:t>
            </a:r>
            <a:r>
              <a:rPr lang="en" sz="4000" b="1" dirty="0">
                <a:solidFill>
                  <a:srgbClr val="00B050"/>
                </a:solidFill>
              </a:rPr>
              <a:t>gene</a:t>
            </a:r>
            <a:r>
              <a:rPr lang="en" sz="4000" b="1" dirty="0"/>
              <a:t> is involved in SCID</a:t>
            </a:r>
            <a:r>
              <a:rPr lang="en" sz="4000" b="1" dirty="0">
                <a:solidFill>
                  <a:schemeClr val="tx1"/>
                </a:solidFill>
              </a:rPr>
              <a:t>?</a:t>
            </a:r>
            <a:endParaRPr sz="4000" b="1" dirty="0">
              <a:solidFill>
                <a:schemeClr val="tx1"/>
              </a:solidFill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522" y="2793993"/>
            <a:ext cx="2753428" cy="192856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83127" y="1068587"/>
            <a:ext cx="38448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87" name="Shape 87"/>
          <p:cNvSpPr txBox="1"/>
          <p:nvPr/>
        </p:nvSpPr>
        <p:spPr>
          <a:xfrm>
            <a:off x="4354150" y="1031250"/>
            <a:ext cx="43923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2773205" y="1954197"/>
            <a:ext cx="3734587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98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Biological Process</a:t>
            </a:r>
            <a:endParaRPr sz="2800" b="1" dirty="0">
              <a:solidFill>
                <a:srgbClr val="98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5617915" y="2054748"/>
            <a:ext cx="36156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98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Cellular Component</a:t>
            </a:r>
            <a:endParaRPr sz="2800" b="1" dirty="0">
              <a:solidFill>
                <a:srgbClr val="98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83127" y="2033703"/>
            <a:ext cx="3063274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98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Molecular Function</a:t>
            </a:r>
            <a:endParaRPr sz="2800" b="1" dirty="0">
              <a:solidFill>
                <a:srgbClr val="98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787457" y="2006869"/>
            <a:ext cx="16609" cy="317457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706619" y="1960800"/>
            <a:ext cx="11580" cy="31827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Shape 126"/>
          <p:cNvSpPr txBox="1"/>
          <p:nvPr/>
        </p:nvSpPr>
        <p:spPr>
          <a:xfrm>
            <a:off x="5160764" y="1075955"/>
            <a:ext cx="1235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</a:rPr>
              <a:t>Active Site</a:t>
            </a:r>
            <a:endParaRPr b="1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782D1D1-1381-E242-9DFE-16C062460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588" y="1960800"/>
            <a:ext cx="3606085" cy="31427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B719A2C-2EDD-5440-8C0C-3C404B936411}"/>
              </a:ext>
            </a:extLst>
          </p:cNvPr>
          <p:cNvSpPr/>
          <p:nvPr/>
        </p:nvSpPr>
        <p:spPr>
          <a:xfrm>
            <a:off x="-54657" y="1610510"/>
            <a:ext cx="9198657" cy="35276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Image result for ADA in chromos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267" y="669720"/>
            <a:ext cx="590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369348" y="1430106"/>
            <a:ext cx="4533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Adenosine Deaminase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50" y="612059"/>
            <a:ext cx="1211741" cy="1225070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22" idx="1"/>
          </p:cNvCxnSpPr>
          <p:nvPr/>
        </p:nvCxnSpPr>
        <p:spPr>
          <a:xfrm>
            <a:off x="1479436" y="1502511"/>
            <a:ext cx="889912" cy="1276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AB719A2C-2EDD-5440-8C0C-3C404B936411}"/>
              </a:ext>
            </a:extLst>
          </p:cNvPr>
          <p:cNvSpPr/>
          <p:nvPr/>
        </p:nvSpPr>
        <p:spPr>
          <a:xfrm>
            <a:off x="83126" y="661814"/>
            <a:ext cx="8663323" cy="17977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47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3127" y="1968927"/>
            <a:ext cx="897774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B1AB38D-17BC-A545-B682-C72B835F7E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4868" y="2383852"/>
            <a:ext cx="3301694" cy="2746436"/>
          </a:xfrm>
          <a:prstGeom prst="rect">
            <a:avLst/>
          </a:prstGeom>
        </p:spPr>
      </p:pic>
      <p:pic>
        <p:nvPicPr>
          <p:cNvPr id="83" name="Shape 8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724" y="2627389"/>
            <a:ext cx="3169125" cy="21795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4000" b="1" dirty="0"/>
              <a:t>What </a:t>
            </a:r>
            <a:r>
              <a:rPr lang="en" sz="4000" b="1" dirty="0">
                <a:solidFill>
                  <a:srgbClr val="00B050"/>
                </a:solidFill>
              </a:rPr>
              <a:t>gene</a:t>
            </a:r>
            <a:r>
              <a:rPr lang="en" sz="4000" b="1" dirty="0"/>
              <a:t> is involved in SCID</a:t>
            </a:r>
            <a:r>
              <a:rPr lang="en" sz="4000" b="1" dirty="0">
                <a:solidFill>
                  <a:schemeClr val="tx1"/>
                </a:solidFill>
              </a:rPr>
              <a:t>?</a:t>
            </a:r>
            <a:endParaRPr sz="4000" b="1" dirty="0">
              <a:solidFill>
                <a:schemeClr val="tx1"/>
              </a:solidFill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522" y="2793993"/>
            <a:ext cx="2753428" cy="192856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83127" y="1068587"/>
            <a:ext cx="38448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87" name="Shape 87"/>
          <p:cNvSpPr txBox="1"/>
          <p:nvPr/>
        </p:nvSpPr>
        <p:spPr>
          <a:xfrm>
            <a:off x="4354150" y="1031250"/>
            <a:ext cx="43923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2773205" y="1954197"/>
            <a:ext cx="3734587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98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Biological Process</a:t>
            </a:r>
            <a:endParaRPr sz="2800" b="1" dirty="0">
              <a:solidFill>
                <a:srgbClr val="98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5617915" y="2054748"/>
            <a:ext cx="36156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98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Cellular Component</a:t>
            </a:r>
            <a:endParaRPr sz="2800" b="1" dirty="0">
              <a:solidFill>
                <a:srgbClr val="98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83127" y="2033703"/>
            <a:ext cx="3063274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98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Molecular Function</a:t>
            </a:r>
            <a:endParaRPr sz="2800" b="1" dirty="0">
              <a:solidFill>
                <a:srgbClr val="98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787457" y="2006869"/>
            <a:ext cx="16609" cy="317457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706619" y="1960800"/>
            <a:ext cx="11580" cy="31827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Shape 126"/>
          <p:cNvSpPr txBox="1"/>
          <p:nvPr/>
        </p:nvSpPr>
        <p:spPr>
          <a:xfrm>
            <a:off x="5160764" y="1075955"/>
            <a:ext cx="1235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</a:rPr>
              <a:t>Active Site</a:t>
            </a:r>
            <a:endParaRPr b="1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782D1D1-1381-E242-9DFE-16C062460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588" y="1960800"/>
            <a:ext cx="3606085" cy="31427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B719A2C-2EDD-5440-8C0C-3C404B936411}"/>
              </a:ext>
            </a:extLst>
          </p:cNvPr>
          <p:cNvSpPr/>
          <p:nvPr/>
        </p:nvSpPr>
        <p:spPr>
          <a:xfrm>
            <a:off x="-22724" y="1610510"/>
            <a:ext cx="9166724" cy="35276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Image result for ADA in chromos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267" y="669720"/>
            <a:ext cx="590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378251" y="1573173"/>
            <a:ext cx="4533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Adenosine Deaminase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9414" y="1886578"/>
            <a:ext cx="2694653" cy="25544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6685" y="4268464"/>
            <a:ext cx="7667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dobe Devanagari" panose="02040503050201020203"/>
              </a:rPr>
              <a:t>ADA-SCID</a:t>
            </a:r>
            <a:r>
              <a:rPr lang="en-US" sz="2400" dirty="0" smtClean="0">
                <a:latin typeface="Adobe Devanagari" panose="02040503050201020203"/>
              </a:rPr>
              <a:t> occurs 1 </a:t>
            </a:r>
            <a:r>
              <a:rPr lang="en-US" sz="2400" dirty="0">
                <a:latin typeface="Adobe Devanagari" panose="02040503050201020203"/>
              </a:rPr>
              <a:t>in 200,000 to 1,000,000 newborns </a:t>
            </a:r>
            <a:r>
              <a:rPr lang="en-US" sz="2400" dirty="0" smtClean="0">
                <a:latin typeface="Adobe Devanagari" panose="02040503050201020203"/>
              </a:rPr>
              <a:t>worldwide. Accounts for 15% of all SCID cases </a:t>
            </a:r>
            <a:endParaRPr lang="en-US" sz="2400" dirty="0">
              <a:latin typeface="Adobe Devanagari" panose="02040503050201020203"/>
            </a:endParaRPr>
          </a:p>
        </p:txBody>
      </p:sp>
    </p:spTree>
    <p:extLst>
      <p:ext uri="{BB962C8B-B14F-4D97-AF65-F5344CB8AC3E}">
        <p14:creationId xmlns:p14="http://schemas.microsoft.com/office/powerpoint/2010/main" val="3139639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3127" y="1968927"/>
            <a:ext cx="897774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B1AB38D-17BC-A545-B682-C72B835F7E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4868" y="2383852"/>
            <a:ext cx="3301694" cy="2746436"/>
          </a:xfrm>
          <a:prstGeom prst="rect">
            <a:avLst/>
          </a:prstGeom>
        </p:spPr>
      </p:pic>
      <p:pic>
        <p:nvPicPr>
          <p:cNvPr id="83" name="Shape 8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724" y="2627389"/>
            <a:ext cx="3169125" cy="21795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4000" b="1" dirty="0"/>
              <a:t>What </a:t>
            </a:r>
            <a:r>
              <a:rPr lang="en" sz="4000" b="1" dirty="0">
                <a:solidFill>
                  <a:srgbClr val="00B050"/>
                </a:solidFill>
              </a:rPr>
              <a:t>gene</a:t>
            </a:r>
            <a:r>
              <a:rPr lang="en" sz="4000" b="1" dirty="0"/>
              <a:t> is involved in SCID</a:t>
            </a:r>
            <a:r>
              <a:rPr lang="en" sz="4000" b="1" dirty="0">
                <a:solidFill>
                  <a:schemeClr val="tx1"/>
                </a:solidFill>
              </a:rPr>
              <a:t>?</a:t>
            </a:r>
            <a:endParaRPr sz="4000" b="1" dirty="0">
              <a:solidFill>
                <a:schemeClr val="tx1"/>
              </a:solidFill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522" y="2793993"/>
            <a:ext cx="2753428" cy="192856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83127" y="1068587"/>
            <a:ext cx="38448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87" name="Shape 87"/>
          <p:cNvSpPr txBox="1"/>
          <p:nvPr/>
        </p:nvSpPr>
        <p:spPr>
          <a:xfrm>
            <a:off x="4354150" y="1031250"/>
            <a:ext cx="43923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2773205" y="1954197"/>
            <a:ext cx="3734587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98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Biological Process</a:t>
            </a:r>
            <a:endParaRPr sz="2800" b="1" dirty="0">
              <a:solidFill>
                <a:srgbClr val="98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5617915" y="2054748"/>
            <a:ext cx="36156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98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Cellular Component</a:t>
            </a:r>
            <a:endParaRPr sz="2800" b="1" dirty="0">
              <a:solidFill>
                <a:srgbClr val="98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83127" y="2033703"/>
            <a:ext cx="3063274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98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Molecular Function</a:t>
            </a:r>
            <a:endParaRPr sz="2800" b="1" dirty="0">
              <a:solidFill>
                <a:srgbClr val="98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787457" y="2006869"/>
            <a:ext cx="16609" cy="317457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706619" y="1960800"/>
            <a:ext cx="11580" cy="31827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Shape 126"/>
          <p:cNvSpPr txBox="1"/>
          <p:nvPr/>
        </p:nvSpPr>
        <p:spPr>
          <a:xfrm>
            <a:off x="5160764" y="1075955"/>
            <a:ext cx="1235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</a:rPr>
              <a:t>Active Site</a:t>
            </a:r>
            <a:endParaRPr b="1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782D1D1-1381-E242-9DFE-16C062460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588" y="1960800"/>
            <a:ext cx="3606085" cy="31427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B719A2C-2EDD-5440-8C0C-3C404B936411}"/>
              </a:ext>
            </a:extLst>
          </p:cNvPr>
          <p:cNvSpPr/>
          <p:nvPr/>
        </p:nvSpPr>
        <p:spPr>
          <a:xfrm>
            <a:off x="-54657" y="1610510"/>
            <a:ext cx="9198657" cy="35276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Image result for ADA in chromos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267" y="669720"/>
            <a:ext cx="590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378251" y="1573173"/>
            <a:ext cx="4533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Adenosine Deaminase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50" y="612059"/>
            <a:ext cx="1211741" cy="1225070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22" idx="1"/>
          </p:cNvCxnSpPr>
          <p:nvPr/>
        </p:nvCxnSpPr>
        <p:spPr>
          <a:xfrm>
            <a:off x="1488339" y="1645578"/>
            <a:ext cx="889912" cy="1276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277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3127" y="1968927"/>
            <a:ext cx="897774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B1AB38D-17BC-A545-B682-C72B835F7E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4868" y="2383852"/>
            <a:ext cx="3301694" cy="2746436"/>
          </a:xfrm>
          <a:prstGeom prst="rect">
            <a:avLst/>
          </a:prstGeom>
        </p:spPr>
      </p:pic>
      <p:pic>
        <p:nvPicPr>
          <p:cNvPr id="83" name="Shape 8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724" y="2627389"/>
            <a:ext cx="3169125" cy="21795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4000" b="1" dirty="0"/>
              <a:t>What </a:t>
            </a:r>
            <a:r>
              <a:rPr lang="en" sz="4000" b="1" dirty="0">
                <a:solidFill>
                  <a:srgbClr val="00B050"/>
                </a:solidFill>
              </a:rPr>
              <a:t>gene</a:t>
            </a:r>
            <a:r>
              <a:rPr lang="en" sz="4000" b="1" dirty="0"/>
              <a:t> is involved in SCID</a:t>
            </a:r>
            <a:r>
              <a:rPr lang="en" sz="4000" b="1" dirty="0">
                <a:solidFill>
                  <a:schemeClr val="tx1"/>
                </a:solidFill>
              </a:rPr>
              <a:t>?</a:t>
            </a:r>
            <a:endParaRPr sz="4000" b="1" dirty="0">
              <a:solidFill>
                <a:schemeClr val="tx1"/>
              </a:solidFill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522" y="2793993"/>
            <a:ext cx="2753428" cy="192856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83127" y="1068587"/>
            <a:ext cx="38448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87" name="Shape 87"/>
          <p:cNvSpPr txBox="1"/>
          <p:nvPr/>
        </p:nvSpPr>
        <p:spPr>
          <a:xfrm>
            <a:off x="4354150" y="1031250"/>
            <a:ext cx="43923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2773205" y="1954197"/>
            <a:ext cx="3734587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98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Biological Process</a:t>
            </a:r>
            <a:endParaRPr sz="2800" b="1" dirty="0">
              <a:solidFill>
                <a:srgbClr val="98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5617915" y="2054748"/>
            <a:ext cx="36156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98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Cellular Component</a:t>
            </a:r>
            <a:endParaRPr sz="2800" b="1" dirty="0">
              <a:solidFill>
                <a:srgbClr val="98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83127" y="2033703"/>
            <a:ext cx="3063274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98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Molecular Function</a:t>
            </a:r>
            <a:endParaRPr sz="2800" b="1" dirty="0">
              <a:solidFill>
                <a:srgbClr val="98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787457" y="2006869"/>
            <a:ext cx="16609" cy="317457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706619" y="1960800"/>
            <a:ext cx="11580" cy="31827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Shape 126"/>
          <p:cNvSpPr txBox="1"/>
          <p:nvPr/>
        </p:nvSpPr>
        <p:spPr>
          <a:xfrm>
            <a:off x="5160764" y="1075955"/>
            <a:ext cx="12351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</a:rPr>
              <a:t>Active Site</a:t>
            </a:r>
            <a:endParaRPr b="1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782D1D1-1381-E242-9DFE-16C062460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588" y="1960800"/>
            <a:ext cx="3606085" cy="31427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B719A2C-2EDD-5440-8C0C-3C404B936411}"/>
              </a:ext>
            </a:extLst>
          </p:cNvPr>
          <p:cNvSpPr/>
          <p:nvPr/>
        </p:nvSpPr>
        <p:spPr>
          <a:xfrm>
            <a:off x="-54657" y="1610510"/>
            <a:ext cx="5570245" cy="35276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Image result for ADA in chromos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267" y="669720"/>
            <a:ext cx="590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378251" y="1573173"/>
            <a:ext cx="4533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Adenosine Deaminase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50" y="612059"/>
            <a:ext cx="1211741" cy="1225070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22" idx="1"/>
          </p:cNvCxnSpPr>
          <p:nvPr/>
        </p:nvCxnSpPr>
        <p:spPr>
          <a:xfrm>
            <a:off x="1488339" y="1645578"/>
            <a:ext cx="889912" cy="1276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357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1034</Words>
  <Application>Microsoft Office PowerPoint</Application>
  <PresentationFormat>On-screen Show (16:9)</PresentationFormat>
  <Paragraphs>205</Paragraphs>
  <Slides>41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Adobe Devanagari</vt:lpstr>
      <vt:lpstr>Arial</vt:lpstr>
      <vt:lpstr>Simple Light</vt:lpstr>
      <vt:lpstr>ADA1 and SCID disease </vt:lpstr>
      <vt:lpstr>What is Severe Combined Immunodeficiency? </vt:lpstr>
      <vt:lpstr>Symptoms of SCID</vt:lpstr>
      <vt:lpstr>Symptoms of SCID</vt:lpstr>
      <vt:lpstr>What is the genetic basis of SCID?</vt:lpstr>
      <vt:lpstr>What gene is involved in SCID?</vt:lpstr>
      <vt:lpstr>What gene is involved in SCID?</vt:lpstr>
      <vt:lpstr>What gene is involved in SCID?</vt:lpstr>
      <vt:lpstr>What gene is involved in SCID?</vt:lpstr>
      <vt:lpstr>What gene is involved in SCID?</vt:lpstr>
      <vt:lpstr>What gene is involved in SCID?</vt:lpstr>
      <vt:lpstr>How do ADA mutations affect the Immune System?</vt:lpstr>
      <vt:lpstr>How conserved is ADA among model organisms?</vt:lpstr>
      <vt:lpstr>Treatments for ADA SCID</vt:lpstr>
      <vt:lpstr>PowerPoint Presentation</vt:lpstr>
      <vt:lpstr>Choosing a model organism</vt:lpstr>
      <vt:lpstr>What Model Organism to Choose? </vt:lpstr>
      <vt:lpstr>What Model Organism to Choose? </vt:lpstr>
      <vt:lpstr>What Model Organism to Choose? </vt:lpstr>
      <vt:lpstr>What Model Organism to Choose? </vt:lpstr>
      <vt:lpstr>What Model Organism to Choose? </vt:lpstr>
      <vt:lpstr>What Model Organism to Choose? </vt:lpstr>
      <vt:lpstr>What Model Organism to Choose? </vt:lpstr>
      <vt:lpstr>What Model Organism to Choose? </vt:lpstr>
      <vt:lpstr> Pulmonary Inflammation in Mice</vt:lpstr>
      <vt:lpstr>Protein Interaction Networks</vt:lpstr>
      <vt:lpstr>What is the primary goal?</vt:lpstr>
      <vt:lpstr>Aim 1: Determine conserved protein domain or amino acid sequences in ADA1 necessary for pulmonary airway function. </vt:lpstr>
      <vt:lpstr>Aim 1: Determine conserved protein domain or amino acid sequences in ADA1 necessary for pulmonary airway function.  </vt:lpstr>
      <vt:lpstr>Aim 2: Use RNA-Seq on ADA1 knockout zebrafish to identify differentially expressed transcripts  I</vt:lpstr>
      <vt:lpstr>Aim 2:Use RNA-Seq on ADA1 knockout zebrafish to identify differentially expressed transcripts </vt:lpstr>
      <vt:lpstr>Aim 2:Use RNA-Seq on ADA1 knockout zebrafish to identify differentially expressed transcripts </vt:lpstr>
      <vt:lpstr>Aim 3: Identify novel protein interactions with ADA1 mutants </vt:lpstr>
      <vt:lpstr>Aim 3: Identify novel protein interactions with ADA1 mutants </vt:lpstr>
      <vt:lpstr>Aim 3: Identify novel protein interactions with ADA1 mutants </vt:lpstr>
      <vt:lpstr>Aim 3: Identify novel protein interactions with ADA1 mutants </vt:lpstr>
      <vt:lpstr>Summary</vt:lpstr>
      <vt:lpstr>PowerPoint Presentation</vt:lpstr>
      <vt:lpstr>References</vt:lpstr>
      <vt:lpstr>References(Cont)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ADA1 and SCID disease</dc:title>
  <dc:creator>Emanuel Perez</dc:creator>
  <cp:lastModifiedBy>Manny</cp:lastModifiedBy>
  <cp:revision>113</cp:revision>
  <dcterms:modified xsi:type="dcterms:W3CDTF">2018-05-14T01:14:22Z</dcterms:modified>
</cp:coreProperties>
</file>